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52"/>
  </p:notesMasterIdLst>
  <p:handoutMasterIdLst>
    <p:handoutMasterId r:id="rId53"/>
  </p:handoutMasterIdLst>
  <p:sldIdLst>
    <p:sldId id="334" r:id="rId2"/>
    <p:sldId id="335" r:id="rId3"/>
    <p:sldId id="522" r:id="rId4"/>
    <p:sldId id="529" r:id="rId5"/>
    <p:sldId id="354" r:id="rId6"/>
    <p:sldId id="358" r:id="rId7"/>
    <p:sldId id="360" r:id="rId8"/>
    <p:sldId id="364" r:id="rId9"/>
    <p:sldId id="384" r:id="rId10"/>
    <p:sldId id="388" r:id="rId11"/>
    <p:sldId id="389" r:id="rId12"/>
    <p:sldId id="490" r:id="rId13"/>
    <p:sldId id="393" r:id="rId14"/>
    <p:sldId id="485" r:id="rId15"/>
    <p:sldId id="456" r:id="rId16"/>
    <p:sldId id="496" r:id="rId17"/>
    <p:sldId id="493" r:id="rId18"/>
    <p:sldId id="494" r:id="rId19"/>
    <p:sldId id="498" r:id="rId20"/>
    <p:sldId id="499" r:id="rId21"/>
    <p:sldId id="500" r:id="rId22"/>
    <p:sldId id="501" r:id="rId23"/>
    <p:sldId id="502" r:id="rId24"/>
    <p:sldId id="503" r:id="rId25"/>
    <p:sldId id="519" r:id="rId26"/>
    <p:sldId id="520" r:id="rId27"/>
    <p:sldId id="521" r:id="rId28"/>
    <p:sldId id="530" r:id="rId29"/>
    <p:sldId id="531" r:id="rId30"/>
    <p:sldId id="532" r:id="rId31"/>
    <p:sldId id="533" r:id="rId32"/>
    <p:sldId id="534" r:id="rId33"/>
    <p:sldId id="504" r:id="rId34"/>
    <p:sldId id="505" r:id="rId35"/>
    <p:sldId id="528" r:id="rId36"/>
    <p:sldId id="506" r:id="rId37"/>
    <p:sldId id="507" r:id="rId38"/>
    <p:sldId id="524" r:id="rId39"/>
    <p:sldId id="525" r:id="rId40"/>
    <p:sldId id="526" r:id="rId41"/>
    <p:sldId id="508" r:id="rId42"/>
    <p:sldId id="523" r:id="rId43"/>
    <p:sldId id="509" r:id="rId44"/>
    <p:sldId id="527" r:id="rId45"/>
    <p:sldId id="510" r:id="rId46"/>
    <p:sldId id="511" r:id="rId47"/>
    <p:sldId id="512" r:id="rId48"/>
    <p:sldId id="513" r:id="rId49"/>
    <p:sldId id="486" r:id="rId50"/>
    <p:sldId id="535" r:id="rId51"/>
  </p:sldIdLst>
  <p:sldSz cx="9144000" cy="6858000" type="screen4x3"/>
  <p:notesSz cx="6797675" cy="9926638"/>
  <p:defaultTextStyle>
    <a:defPPr>
      <a:defRPr lang="bg-BG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5" d="100"/>
          <a:sy n="95" d="100"/>
        </p:scale>
        <p:origin x="-1422" y="-3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416ED82-C703-4A52-B853-A9BB3F65A0CA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22724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171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noProof="0" smtClean="0"/>
              <a:t>Click to edit Master text styles</a:t>
            </a:r>
          </a:p>
          <a:p>
            <a:pPr lvl="1"/>
            <a:r>
              <a:rPr lang="bg-BG" noProof="0" smtClean="0"/>
              <a:t>Second level</a:t>
            </a:r>
          </a:p>
          <a:p>
            <a:pPr lvl="2"/>
            <a:r>
              <a:rPr lang="bg-BG" noProof="0" smtClean="0"/>
              <a:t>Third level</a:t>
            </a:r>
          </a:p>
          <a:p>
            <a:pPr lvl="3"/>
            <a:r>
              <a:rPr lang="bg-BG" noProof="0" smtClean="0"/>
              <a:t>Fourth level</a:t>
            </a:r>
          </a:p>
          <a:p>
            <a:pPr lvl="4"/>
            <a:r>
              <a:rPr lang="bg-BG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4C18793-A012-48FA-A8AA-2007D0C2EB92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550360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C18793-A012-48FA-A8AA-2007D0C2EB92}" type="slidenum">
              <a:rPr lang="bg-BG" smtClean="0"/>
              <a:pPr>
                <a:defRPr/>
              </a:pPr>
              <a:t>18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70665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>
                <a:defRPr/>
              </a:pPr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09DE30DA-D21A-497B-98F9-35B81E1F6AED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00180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88026-0139-430D-BBD1-30A1CA3EBA01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06855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C7E4D-6A55-4DA4-BDF1-046CE8167C62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70857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92241-BE69-46EB-81B4-474D517104CD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68981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0815728-FFCA-49A9-8EF6-AEAB10A9DCB9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44083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085D71C-698B-400D-AA35-5B8B26A3E6A8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14466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2BCAD65-AC7F-45A1-A2CD-ACC1A51762E2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226178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1CD9A11-BD56-419B-9880-4113EA4F5211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760986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382AE-56FB-4CF1-8E3B-A04EE08E60A5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96106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6588A8C-6DFC-4A0A-8048-781C89CC5FFE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26316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192F1C25-DBD3-44DA-8610-C300F0B6B525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07950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smtClean="0"/>
              <a:t>Click to edit Master text styles</a:t>
            </a:r>
          </a:p>
          <a:p>
            <a:pPr lvl="1"/>
            <a:r>
              <a:rPr lang="en-US" altLang="bg-BG" smtClean="0"/>
              <a:t>Second level</a:t>
            </a:r>
          </a:p>
          <a:p>
            <a:pPr lvl="2"/>
            <a:r>
              <a:rPr lang="en-US" altLang="bg-BG" smtClean="0"/>
              <a:t>Third level</a:t>
            </a:r>
          </a:p>
          <a:p>
            <a:pPr lvl="3"/>
            <a:r>
              <a:rPr lang="en-US" altLang="bg-BG" smtClean="0"/>
              <a:t>Fourth level</a:t>
            </a:r>
          </a:p>
          <a:p>
            <a:pPr lvl="4"/>
            <a:r>
              <a:rPr lang="en-US" altLang="bg-BG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7EA699CB-D20E-4C02-9BC3-5581BB06AF18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4" r:id="rId2"/>
    <p:sldLayoutId id="2147483849" r:id="rId3"/>
    <p:sldLayoutId id="2147483850" r:id="rId4"/>
    <p:sldLayoutId id="2147483851" r:id="rId5"/>
    <p:sldLayoutId id="2147483852" r:id="rId6"/>
    <p:sldLayoutId id="2147483845" r:id="rId7"/>
    <p:sldLayoutId id="2147483853" r:id="rId8"/>
    <p:sldLayoutId id="2147483854" r:id="rId9"/>
    <p:sldLayoutId id="2147483846" r:id="rId10"/>
    <p:sldLayoutId id="2147483847" r:id="rId11"/>
  </p:sldLayoutIdLst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mailto:obshtina@pernik.bg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838200"/>
            <a:ext cx="7772400" cy="182976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g-BG" dirty="0" smtClean="0"/>
              <a:t>ОБЩИНА ПЕРНИК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2819400"/>
            <a:ext cx="7772400" cy="2133600"/>
          </a:xfrm>
        </p:spPr>
        <p:txBody>
          <a:bodyPr/>
          <a:lstStyle/>
          <a:p>
            <a:pPr marR="0" eaLnBrk="1" hangingPunct="1"/>
            <a:r>
              <a:rPr lang="ru-RU" altLang="bg-BG" dirty="0"/>
              <a:t>Успешно приключили </a:t>
            </a:r>
            <a:r>
              <a:rPr lang="ru-RU" altLang="bg-BG" dirty="0" err="1"/>
              <a:t>проекти</a:t>
            </a:r>
            <a:r>
              <a:rPr lang="ru-RU" altLang="bg-BG" dirty="0"/>
              <a:t> </a:t>
            </a:r>
            <a:r>
              <a:rPr lang="ru-RU" altLang="bg-BG" dirty="0" smtClean="0"/>
              <a:t/>
            </a:r>
            <a:br>
              <a:rPr lang="ru-RU" altLang="bg-BG" dirty="0" smtClean="0"/>
            </a:br>
            <a:r>
              <a:rPr lang="ru-RU" altLang="bg-BG" dirty="0" smtClean="0"/>
              <a:t>по ОП </a:t>
            </a:r>
            <a:r>
              <a:rPr lang="ru-RU" altLang="bg-BG" dirty="0"/>
              <a:t>„</a:t>
            </a:r>
            <a:r>
              <a:rPr lang="ru-RU" altLang="bg-BG" dirty="0" err="1"/>
              <a:t>Регионално</a:t>
            </a:r>
            <a:r>
              <a:rPr lang="ru-RU" altLang="bg-BG" dirty="0"/>
              <a:t> развитие“ 2007-2013 г.  и </a:t>
            </a:r>
            <a:r>
              <a:rPr lang="ru-RU" altLang="bg-BG" dirty="0" err="1"/>
              <a:t>проекти</a:t>
            </a:r>
            <a:r>
              <a:rPr lang="ru-RU" altLang="bg-BG" dirty="0"/>
              <a:t> в </a:t>
            </a:r>
            <a:r>
              <a:rPr lang="ru-RU" altLang="bg-BG" dirty="0" err="1"/>
              <a:t>процес</a:t>
            </a:r>
            <a:r>
              <a:rPr lang="ru-RU" altLang="bg-BG" dirty="0"/>
              <a:t> на реализация </a:t>
            </a:r>
            <a:r>
              <a:rPr lang="ru-RU" altLang="bg-BG" dirty="0" smtClean="0"/>
              <a:t/>
            </a:r>
            <a:br>
              <a:rPr lang="ru-RU" altLang="bg-BG" dirty="0" smtClean="0"/>
            </a:br>
            <a:r>
              <a:rPr lang="ru-RU" altLang="bg-BG" dirty="0" smtClean="0"/>
              <a:t>по </a:t>
            </a:r>
            <a:r>
              <a:rPr lang="ru-RU" altLang="bg-BG" dirty="0"/>
              <a:t>ОП „</a:t>
            </a:r>
            <a:r>
              <a:rPr lang="ru-RU" altLang="bg-BG" dirty="0" err="1"/>
              <a:t>Региони</a:t>
            </a:r>
            <a:r>
              <a:rPr lang="ru-RU" altLang="bg-BG" dirty="0"/>
              <a:t> в </a:t>
            </a:r>
            <a:r>
              <a:rPr lang="ru-RU" altLang="bg-BG" dirty="0" err="1"/>
              <a:t>растеж</a:t>
            </a:r>
            <a:r>
              <a:rPr lang="ru-RU" altLang="bg-BG" dirty="0"/>
              <a:t>“ 2014-2020 г. </a:t>
            </a:r>
            <a:r>
              <a:rPr lang="ru-RU" altLang="bg-BG" dirty="0" smtClean="0"/>
              <a:t/>
            </a:r>
            <a:br>
              <a:rPr lang="ru-RU" altLang="bg-BG" dirty="0" smtClean="0"/>
            </a:br>
            <a:r>
              <a:rPr lang="ru-RU" altLang="bg-BG" dirty="0" smtClean="0"/>
              <a:t>на </a:t>
            </a:r>
            <a:r>
              <a:rPr lang="ru-RU" altLang="bg-BG" dirty="0" err="1"/>
              <a:t>територията</a:t>
            </a:r>
            <a:r>
              <a:rPr lang="ru-RU" altLang="bg-BG" dirty="0"/>
              <a:t> на Община </a:t>
            </a:r>
            <a:r>
              <a:rPr lang="ru-RU" altLang="bg-BG" dirty="0" err="1"/>
              <a:t>Перник</a:t>
            </a:r>
            <a:endParaRPr lang="ru-RU" altLang="bg-BG" dirty="0"/>
          </a:p>
          <a:p>
            <a:pPr marR="0" eaLnBrk="1" hangingPunct="1"/>
            <a:endParaRPr lang="bg-BG" altLang="bg-BG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7" y="5780584"/>
            <a:ext cx="9039649" cy="1088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онтейнер за съдържание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33500"/>
            <a:ext cx="493776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9" y="2362200"/>
            <a:ext cx="3750733" cy="33756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276600"/>
            <a:ext cx="3467100" cy="260032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788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483" y="222250"/>
            <a:ext cx="3938587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133600"/>
            <a:ext cx="8229600" cy="3611563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ru-RU" altLang="bg-BG" sz="2800" b="1" i="1" dirty="0" smtClean="0"/>
              <a:t>ПРОЕКТ</a:t>
            </a:r>
          </a:p>
          <a:p>
            <a:pPr marL="0" indent="0" algn="ctr" eaLnBrk="1" hangingPunct="1">
              <a:buFontTx/>
              <a:buNone/>
            </a:pPr>
            <a:r>
              <a:rPr lang="ru-RU" altLang="bg-BG" sz="20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Възстановяване</a:t>
            </a:r>
            <a:r>
              <a:rPr lang="ru-RU" altLang="bg-BG" sz="2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altLang="bg-BG" sz="20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проводимостта</a:t>
            </a:r>
            <a:r>
              <a:rPr lang="ru-RU" altLang="bg-BG" sz="2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br>
              <a:rPr lang="ru-RU" altLang="bg-BG" sz="2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altLang="bg-BG" sz="2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 река Струма и </a:t>
            </a:r>
            <a:r>
              <a:rPr lang="ru-RU" altLang="bg-BG" sz="20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укрепване</a:t>
            </a:r>
            <a:r>
              <a:rPr lang="ru-RU" altLang="bg-BG" sz="2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на </a:t>
            </a:r>
            <a:r>
              <a:rPr lang="ru-RU" altLang="bg-BG" sz="20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бреговете</a:t>
            </a:r>
            <a:r>
              <a:rPr lang="ru-RU" altLang="bg-BG" sz="2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br>
              <a:rPr lang="ru-RU" altLang="bg-BG" sz="2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altLang="bg-BG" sz="2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района на квартал Бела вода, </a:t>
            </a:r>
            <a:br>
              <a:rPr lang="ru-RU" altLang="bg-BG" sz="2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altLang="bg-BG" sz="2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община </a:t>
            </a:r>
            <a:r>
              <a:rPr lang="ru-RU" altLang="bg-BG" sz="20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Перник</a:t>
            </a:r>
            <a:r>
              <a:rPr lang="bg-BG" altLang="bg-BG" sz="2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bg-BG" altLang="bg-BG" sz="20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0" indent="0" algn="ctr" eaLnBrk="1" hangingPunct="1">
              <a:buFontTx/>
              <a:buNone/>
            </a:pPr>
            <a:endParaRPr lang="bg-BG" altLang="bg-BG" sz="20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eaLnBrk="1" hangingPunct="1"/>
            <a:r>
              <a:rPr lang="bg-BG" altLang="bg-BG" sz="2000" b="1" dirty="0"/>
              <a:t>Период на </a:t>
            </a:r>
            <a:r>
              <a:rPr lang="bg-BG" altLang="bg-BG" sz="2000" b="1" dirty="0" smtClean="0"/>
              <a:t>изпълнение – </a:t>
            </a:r>
            <a:r>
              <a:rPr lang="bg-BG" altLang="bg-BG" sz="1800" b="1" dirty="0" smtClean="0"/>
              <a:t>2011 г. – 2013 г.</a:t>
            </a:r>
            <a:endParaRPr lang="bg-BG" altLang="bg-BG" sz="2000" dirty="0" smtClean="0"/>
          </a:p>
          <a:p>
            <a:pPr eaLnBrk="1" hangingPunct="1"/>
            <a:r>
              <a:rPr lang="bg-BG" altLang="bg-BG" sz="2000" b="1" dirty="0" smtClean="0"/>
              <a:t>Бюджет -  </a:t>
            </a:r>
            <a:r>
              <a:rPr lang="bg-BG" sz="2000" dirty="0"/>
              <a:t>769 235,86</a:t>
            </a:r>
            <a:r>
              <a:rPr lang="bg-BG" sz="2000" dirty="0" smtClean="0"/>
              <a:t> </a:t>
            </a:r>
            <a:r>
              <a:rPr lang="bg-BG" altLang="bg-BG" sz="2000" b="1" dirty="0" smtClean="0"/>
              <a:t>лв.</a:t>
            </a:r>
          </a:p>
          <a:p>
            <a:pPr marL="0" indent="0" algn="ctr" eaLnBrk="1" hangingPunct="1">
              <a:buFontTx/>
              <a:buNone/>
            </a:pPr>
            <a:endParaRPr lang="bg-BG" altLang="bg-BG" sz="1800" b="1" i="1" dirty="0" smtClean="0"/>
          </a:p>
          <a:p>
            <a:pPr marL="0" indent="0" algn="ctr" eaLnBrk="1" hangingPunct="1">
              <a:buFontTx/>
              <a:buNone/>
            </a:pPr>
            <a:endParaRPr lang="bg-BG" altLang="bg-BG" sz="1800" b="1" i="1" dirty="0" smtClean="0"/>
          </a:p>
        </p:txBody>
      </p:sp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474" y="76200"/>
            <a:ext cx="3938587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90600"/>
            <a:ext cx="4572000" cy="3429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133600"/>
            <a:ext cx="4775200" cy="3581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76200"/>
            <a:ext cx="3938587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4032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52600"/>
            <a:ext cx="8229600" cy="4724400"/>
          </a:xfrm>
        </p:spPr>
        <p:txBody>
          <a:bodyPr/>
          <a:lstStyle/>
          <a:p>
            <a:pPr algn="ctr" eaLnBrk="1" hangingPunct="1">
              <a:buNone/>
            </a:pPr>
            <a:r>
              <a:rPr lang="ru-RU" altLang="bg-BG" sz="2000" dirty="0" smtClean="0">
                <a:latin typeface="Arial Narrow" pitchFamily="34" charset="0"/>
                <a:cs typeface="Arial" pitchFamily="34" charset="0"/>
              </a:rPr>
              <a:t>Приоритетна ос 1 на ОПРР 2014-2020 </a:t>
            </a:r>
            <a:r>
              <a:rPr lang="bg-BG" altLang="bg-BG" sz="2000" dirty="0" smtClean="0">
                <a:latin typeface="Arial Narrow" pitchFamily="34" charset="0"/>
                <a:cs typeface="Arial" pitchFamily="34" charset="0"/>
              </a:rPr>
              <a:t>„Устойчиво и интегрирано градско развитие“ – Интегрирани</a:t>
            </a:r>
            <a:r>
              <a:rPr lang="ru-RU" altLang="bg-BG" sz="2000" dirty="0" smtClean="0">
                <a:latin typeface="Arial Narrow" pitchFamily="34" charset="0"/>
                <a:cs typeface="Arial" pitchFamily="34" charset="0"/>
              </a:rPr>
              <a:t> </a:t>
            </a:r>
            <a:r>
              <a:rPr lang="bg-BG" altLang="bg-BG" sz="2000" dirty="0" smtClean="0">
                <a:latin typeface="Arial Narrow" pitchFamily="34" charset="0"/>
                <a:cs typeface="Arial" pitchFamily="34" charset="0"/>
              </a:rPr>
              <a:t>планове</a:t>
            </a:r>
            <a:r>
              <a:rPr lang="ru-RU" altLang="bg-BG" sz="2000" dirty="0" smtClean="0">
                <a:latin typeface="Arial Narrow" pitchFamily="34" charset="0"/>
                <a:cs typeface="Arial" pitchFamily="34" charset="0"/>
              </a:rPr>
              <a:t> за </a:t>
            </a:r>
            <a:r>
              <a:rPr lang="bg-BG" altLang="bg-BG" sz="2000" dirty="0" smtClean="0">
                <a:latin typeface="Arial Narrow" pitchFamily="34" charset="0"/>
                <a:cs typeface="Arial" pitchFamily="34" charset="0"/>
              </a:rPr>
              <a:t>градско</a:t>
            </a:r>
            <a:r>
              <a:rPr lang="ru-RU" altLang="bg-BG" sz="2000" dirty="0" smtClean="0">
                <a:latin typeface="Arial Narrow" pitchFamily="34" charset="0"/>
                <a:cs typeface="Arial" pitchFamily="34" charset="0"/>
              </a:rPr>
              <a:t> </a:t>
            </a:r>
            <a:r>
              <a:rPr lang="bg-BG" altLang="bg-BG" sz="2000" dirty="0" smtClean="0">
                <a:latin typeface="Arial Narrow" pitchFamily="34" charset="0"/>
                <a:cs typeface="Arial" pitchFamily="34" charset="0"/>
              </a:rPr>
              <a:t>възстановяване</a:t>
            </a:r>
            <a:r>
              <a:rPr lang="ru-RU" altLang="bg-BG" sz="2000" dirty="0" smtClean="0">
                <a:latin typeface="Arial Narrow" pitchFamily="34" charset="0"/>
                <a:cs typeface="Arial" pitchFamily="34" charset="0"/>
              </a:rPr>
              <a:t> и развитие (ИПГВР)</a:t>
            </a:r>
          </a:p>
          <a:p>
            <a:pPr algn="ctr" eaLnBrk="1" hangingPunct="1">
              <a:buFontTx/>
              <a:buNone/>
            </a:pPr>
            <a:r>
              <a:rPr lang="bg-BG" altLang="bg-BG" sz="2800" b="1" dirty="0" smtClean="0"/>
              <a:t>Проект</a:t>
            </a:r>
          </a:p>
          <a:p>
            <a:pPr algn="ctr" eaLnBrk="1" hangingPunct="1">
              <a:buFontTx/>
              <a:buNone/>
            </a:pPr>
            <a:r>
              <a:rPr lang="ru-RU" altLang="bg-BG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Интегриран</a:t>
            </a:r>
            <a:r>
              <a:rPr lang="ru-RU" altLang="bg-BG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план за </a:t>
            </a:r>
            <a:r>
              <a:rPr lang="ru-RU" altLang="bg-BG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градско</a:t>
            </a:r>
            <a:r>
              <a:rPr lang="ru-RU" altLang="bg-BG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altLang="bg-BG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възстановяване</a:t>
            </a:r>
            <a:r>
              <a:rPr lang="ru-RU" altLang="bg-BG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и развитие на гр. </a:t>
            </a:r>
            <a:r>
              <a:rPr lang="ru-RU" altLang="bg-BG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Перник</a:t>
            </a:r>
            <a:endParaRPr lang="ru-RU" altLang="bg-BG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 eaLnBrk="1" hangingPunct="1">
              <a:buFontTx/>
              <a:buNone/>
            </a:pPr>
            <a:endParaRPr lang="ru-RU" altLang="bg-BG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eaLnBrk="1" hangingPunct="1"/>
            <a:r>
              <a:rPr lang="bg-BG" altLang="bg-BG" sz="2400" b="1" dirty="0" smtClean="0"/>
              <a:t>Период на изпълнение</a:t>
            </a:r>
            <a:r>
              <a:rPr lang="bg-BG" altLang="bg-BG" sz="2400" dirty="0" smtClean="0"/>
              <a:t> – от 2011 –  2013 г.</a:t>
            </a:r>
          </a:p>
          <a:p>
            <a:pPr eaLnBrk="1" hangingPunct="1"/>
            <a:r>
              <a:rPr lang="bg-BG" altLang="bg-BG" sz="2400" b="1" dirty="0" smtClean="0"/>
              <a:t>Бюджет</a:t>
            </a:r>
            <a:r>
              <a:rPr lang="bg-BG" altLang="bg-BG" sz="2400" dirty="0" smtClean="0"/>
              <a:t> - </a:t>
            </a:r>
            <a:r>
              <a:rPr lang="bg-BG" sz="2400" dirty="0"/>
              <a:t>340 911,37</a:t>
            </a:r>
            <a:r>
              <a:rPr lang="bg-BG" sz="2400" dirty="0" smtClean="0"/>
              <a:t> </a:t>
            </a:r>
            <a:r>
              <a:rPr lang="bg-BG" altLang="bg-BG" sz="2400" dirty="0" smtClean="0"/>
              <a:t>лв.</a:t>
            </a:r>
          </a:p>
          <a:p>
            <a:pPr algn="ctr" eaLnBrk="1" hangingPunct="1">
              <a:buFontTx/>
              <a:buNone/>
            </a:pPr>
            <a:endParaRPr lang="bg-BG" altLang="bg-BG" sz="2000" dirty="0" smtClean="0"/>
          </a:p>
        </p:txBody>
      </p:sp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13" y="76200"/>
            <a:ext cx="3938587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Контейнер за съдържание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82108"/>
            <a:ext cx="8154816" cy="58094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13" y="76200"/>
            <a:ext cx="3938587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0355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33600"/>
            <a:ext cx="8229600" cy="3459163"/>
          </a:xfrm>
        </p:spPr>
        <p:txBody>
          <a:bodyPr>
            <a:normAutofit fontScale="92500" lnSpcReduction="10000"/>
          </a:bodyPr>
          <a:lstStyle/>
          <a:p>
            <a:pPr marL="365760" indent="-256032"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bg-BG" sz="1400" dirty="0"/>
              <a:t>Приоритетна ос 1: „Устойчиво и интегрирано градско развитие”</a:t>
            </a:r>
          </a:p>
          <a:p>
            <a:pPr marL="365760" indent="-256032"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bg-BG" sz="1400" dirty="0"/>
              <a:t>Операция 1.1: „Социална инфраструктура”</a:t>
            </a:r>
            <a:endParaRPr lang="ru-RU" sz="1400" dirty="0"/>
          </a:p>
          <a:p>
            <a:pPr marL="365760" indent="-256032"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400" dirty="0"/>
              <a:t>Схема за </a:t>
            </a:r>
            <a:r>
              <a:rPr lang="ru-RU" sz="1400" dirty="0" err="1"/>
              <a:t>предоставяне</a:t>
            </a:r>
            <a:r>
              <a:rPr lang="ru-RU" sz="1400" dirty="0"/>
              <a:t> на </a:t>
            </a:r>
            <a:r>
              <a:rPr lang="ru-RU" sz="1400" dirty="0" err="1"/>
              <a:t>безвъзмездна</a:t>
            </a:r>
            <a:r>
              <a:rPr lang="ru-RU" sz="1400" dirty="0"/>
              <a:t> </a:t>
            </a:r>
            <a:r>
              <a:rPr lang="ru-RU" sz="1400" dirty="0" err="1"/>
              <a:t>финансова</a:t>
            </a:r>
            <a:r>
              <a:rPr lang="ru-RU" sz="1400" dirty="0"/>
              <a:t> </a:t>
            </a:r>
            <a:r>
              <a:rPr lang="ru-RU" sz="1400" dirty="0" err="1"/>
              <a:t>помощ</a:t>
            </a:r>
            <a:r>
              <a:rPr lang="ru-RU" sz="1400" dirty="0"/>
              <a:t>: </a:t>
            </a:r>
            <a:r>
              <a:rPr lang="ru-RU" sz="1400" i="1" dirty="0"/>
              <a:t> </a:t>
            </a:r>
            <a:r>
              <a:rPr lang="en-GB" sz="1400" dirty="0"/>
              <a:t>BG</a:t>
            </a:r>
            <a:r>
              <a:rPr lang="ru-RU" sz="1400" dirty="0"/>
              <a:t>161</a:t>
            </a:r>
            <a:r>
              <a:rPr lang="en-GB" sz="1400" dirty="0"/>
              <a:t>PO</a:t>
            </a:r>
            <a:r>
              <a:rPr lang="ru-RU" sz="1400" dirty="0"/>
              <a:t>001/1.1-12/2011 </a:t>
            </a:r>
            <a:r>
              <a:rPr lang="bg-BG" sz="1400" dirty="0"/>
              <a:t>„Подкрепа за </a:t>
            </a:r>
            <a:r>
              <a:rPr lang="bg-BG" sz="1400" dirty="0" err="1"/>
              <a:t>деинституционализация</a:t>
            </a:r>
            <a:r>
              <a:rPr lang="bg-BG" sz="1400" dirty="0"/>
              <a:t> на социални институции, предлагащи услуги за деца в риск”</a:t>
            </a:r>
          </a:p>
          <a:p>
            <a:pPr marL="365760" indent="-256032" algn="ctr" eaLnBrk="1" fontAlgn="auto" hangingPunct="1">
              <a:spcAft>
                <a:spcPts val="0"/>
              </a:spcAft>
              <a:buFontTx/>
              <a:buNone/>
              <a:defRPr/>
            </a:pPr>
            <a:endParaRPr lang="bg-BG" sz="2000" b="1" i="1" dirty="0" smtClean="0"/>
          </a:p>
          <a:p>
            <a:pPr marL="365760" indent="-256032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bg-BG" sz="2000" b="1" i="1" dirty="0" smtClean="0"/>
              <a:t>Проект</a:t>
            </a:r>
            <a:endParaRPr lang="bg-BG" sz="2000" b="1" i="1" dirty="0"/>
          </a:p>
          <a:p>
            <a:pPr marL="365760" indent="-256032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bg-BG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ДОМ И БЪДЕЩЕ НА ДЕЦА В РИСК  </a:t>
            </a:r>
            <a:r>
              <a:rPr lang="bg-BG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bg-BG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bg-BG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</a:t>
            </a:r>
            <a:r>
              <a:rPr lang="bg-BG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Община Перник</a:t>
            </a:r>
          </a:p>
          <a:p>
            <a:pPr marL="365760" indent="-256032" algn="ctr" eaLnBrk="1" fontAlgn="auto" hangingPunct="1">
              <a:spcAft>
                <a:spcPts val="0"/>
              </a:spcAft>
              <a:buFontTx/>
              <a:buNone/>
              <a:defRPr/>
            </a:pPr>
            <a:endParaRPr lang="bg-BG" sz="2000" b="1" i="1" cap="all" dirty="0" smtClean="0"/>
          </a:p>
          <a:p>
            <a:pPr eaLnBrk="1" hangingPunct="1"/>
            <a:r>
              <a:rPr lang="bg-BG" altLang="bg-BG" sz="2000" dirty="0" smtClean="0"/>
              <a:t>Период на изпълнение –2011-2013 г.</a:t>
            </a:r>
          </a:p>
          <a:p>
            <a:pPr eaLnBrk="1" hangingPunct="1"/>
            <a:r>
              <a:rPr lang="bg-BG" altLang="bg-BG" sz="2000" dirty="0" smtClean="0"/>
              <a:t>Бюджет – </a:t>
            </a:r>
            <a:r>
              <a:rPr lang="bg-BG" altLang="bg-BG" sz="2000" b="1" dirty="0" smtClean="0"/>
              <a:t>838 387,00 лв</a:t>
            </a:r>
            <a:r>
              <a:rPr lang="bg-BG" altLang="bg-BG" sz="2000" dirty="0" smtClean="0"/>
              <a:t>. </a:t>
            </a:r>
          </a:p>
          <a:p>
            <a:pPr marL="365760" indent="-256032" algn="ctr" eaLnBrk="1" fontAlgn="auto" hangingPunct="1">
              <a:spcAft>
                <a:spcPts val="0"/>
              </a:spcAft>
              <a:buFontTx/>
              <a:buNone/>
              <a:defRPr/>
            </a:pPr>
            <a:endParaRPr lang="bg-BG" sz="2000" b="1" i="1" cap="all" dirty="0"/>
          </a:p>
        </p:txBody>
      </p:sp>
      <p:pic>
        <p:nvPicPr>
          <p:cNvPr id="149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2400"/>
            <a:ext cx="3938587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76250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828800"/>
            <a:ext cx="3962400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581400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"/>
            <a:ext cx="3938587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2036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>
          <a:xfrm>
            <a:off x="762000" y="2362200"/>
            <a:ext cx="7924800" cy="3644900"/>
          </a:xfrm>
        </p:spPr>
        <p:txBody>
          <a:bodyPr/>
          <a:lstStyle/>
          <a:p>
            <a:pPr marL="109537" indent="0" algn="ctr">
              <a:buNone/>
            </a:pPr>
            <a:r>
              <a:rPr lang="bg-BG" sz="2400" b="1" dirty="0" smtClean="0"/>
              <a:t>Проект </a:t>
            </a:r>
          </a:p>
          <a:p>
            <a:pPr marL="109537" indent="0" algn="ctr">
              <a:buNone/>
            </a:pPr>
            <a:r>
              <a:rPr lang="bg-BG" sz="2400" b="1" dirty="0" smtClean="0"/>
              <a:t/>
            </a:r>
            <a:br>
              <a:rPr lang="bg-BG" sz="2400" b="1" dirty="0" smtClean="0"/>
            </a:br>
            <a:r>
              <a:rPr lang="bg-BG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„Зелена и достъпна градска среда, </a:t>
            </a:r>
            <a:r>
              <a:rPr lang="bg-BG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bg-BG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bg-BG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гр</a:t>
            </a:r>
            <a:r>
              <a:rPr lang="bg-BG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 Перник“</a:t>
            </a:r>
          </a:p>
          <a:p>
            <a:pPr eaLnBrk="1" hangingPunct="1"/>
            <a:r>
              <a:rPr lang="bg-BG" altLang="bg-BG" sz="2400" dirty="0" smtClean="0"/>
              <a:t>Период на изпълнение –2013-2015 г.</a:t>
            </a:r>
          </a:p>
          <a:p>
            <a:pPr eaLnBrk="1" hangingPunct="1"/>
            <a:r>
              <a:rPr lang="bg-BG" altLang="bg-BG" sz="2400" dirty="0" smtClean="0"/>
              <a:t>Бюджет – </a:t>
            </a:r>
            <a:r>
              <a:rPr lang="bg-BG" sz="2400" dirty="0"/>
              <a:t>5 302 786,94</a:t>
            </a:r>
            <a:r>
              <a:rPr lang="bg-BG" sz="2400" dirty="0" smtClean="0"/>
              <a:t> </a:t>
            </a:r>
            <a:r>
              <a:rPr lang="bg-BG" altLang="bg-BG" sz="2400" b="1" dirty="0" smtClean="0"/>
              <a:t>лв</a:t>
            </a:r>
            <a:r>
              <a:rPr lang="bg-BG" altLang="bg-BG" sz="2400" dirty="0" smtClean="0"/>
              <a:t>. </a:t>
            </a:r>
          </a:p>
          <a:p>
            <a:pPr marL="109537" indent="0" algn="ctr">
              <a:buNone/>
            </a:pPr>
            <a:endParaRPr lang="bg-BG" sz="2400" b="1" dirty="0" smtClean="0"/>
          </a:p>
          <a:p>
            <a:pPr marL="109537" indent="0" algn="ctr">
              <a:buNone/>
            </a:pPr>
            <a:endParaRPr lang="bg-BG" sz="2400" b="1" dirty="0"/>
          </a:p>
        </p:txBody>
      </p:sp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33400"/>
            <a:ext cx="3938587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7613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52600"/>
            <a:ext cx="640236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13" y="152400"/>
            <a:ext cx="3938587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5764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артина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810000"/>
            <a:ext cx="4860032" cy="27337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Контейнер за съдържание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5616623" cy="315935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13" y="76200"/>
            <a:ext cx="3938587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6521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981200"/>
            <a:ext cx="8458200" cy="3167062"/>
          </a:xfrm>
        </p:spPr>
        <p:txBody>
          <a:bodyPr/>
          <a:lstStyle/>
          <a:p>
            <a:pPr eaLnBrk="1" hangingPunct="1"/>
            <a:r>
              <a:rPr lang="bg-BG" altLang="bg-BG" sz="2400" dirty="0" smtClean="0"/>
              <a:t>През първия програмен период 2007-2013 г. са реализирани над 20 проекта по оперативните програми на ЕС.</a:t>
            </a:r>
          </a:p>
          <a:p>
            <a:pPr marL="109537" indent="0" eaLnBrk="1" hangingPunct="1">
              <a:buNone/>
            </a:pPr>
            <a:endParaRPr lang="bg-BG" altLang="bg-BG" sz="2400" dirty="0" smtClean="0"/>
          </a:p>
          <a:p>
            <a:pPr eaLnBrk="1" hangingPunct="1"/>
            <a:r>
              <a:rPr lang="bg-BG" altLang="bg-BG" sz="2400" dirty="0" smtClean="0"/>
              <a:t>Общата стойност на усвоените средства по проекти е: над </a:t>
            </a:r>
            <a:r>
              <a:rPr lang="bg-BG" sz="2400" b="1" dirty="0" smtClean="0"/>
              <a:t>55 </a:t>
            </a:r>
            <a:r>
              <a:rPr lang="bg-BG" altLang="bg-BG" sz="2400" dirty="0" smtClean="0"/>
              <a:t>млн. лв.</a:t>
            </a:r>
          </a:p>
          <a:p>
            <a:pPr eaLnBrk="1" hangingPunct="1"/>
            <a:endParaRPr lang="bg-BG" altLang="bg-BG" dirty="0" smtClean="0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g-BG" dirty="0" smtClean="0"/>
              <a:t>В Община Перник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715000"/>
            <a:ext cx="744537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онтейнер за съдържание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0688"/>
            <a:ext cx="4430579" cy="3322935"/>
          </a:xfrm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738" y="2997200"/>
            <a:ext cx="4386262" cy="3289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13" y="304800"/>
            <a:ext cx="3938587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4127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Контейнер за съдържание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573213"/>
            <a:ext cx="6777037" cy="3811587"/>
          </a:xfrm>
        </p:spPr>
      </p:pic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431" y="228600"/>
            <a:ext cx="3938587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620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Контейнер за съдържание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914400"/>
            <a:ext cx="5156200" cy="51562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13" y="152400"/>
            <a:ext cx="3938587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3266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Контейнер за съдържание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700213"/>
            <a:ext cx="6961187" cy="3916362"/>
          </a:xfrm>
        </p:spPr>
      </p:pic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006" y="27963"/>
            <a:ext cx="3938587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424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онтейнер за съдържание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581" y="1628801"/>
            <a:ext cx="4744514" cy="3558386"/>
          </a:xfr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38" y="340655"/>
            <a:ext cx="3108794" cy="55267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13" y="152400"/>
            <a:ext cx="3938587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84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8600"/>
            <a:ext cx="3938357" cy="1530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2057399"/>
            <a:ext cx="8229600" cy="44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 eaLnBrk="1" hangingPunct="1">
              <a:buFontTx/>
              <a:buNone/>
            </a:pPr>
            <a:r>
              <a:rPr lang="ru-RU" sz="1200" dirty="0" smtClean="0"/>
              <a:t>Схема BG161PO001/5-02/2012 "В </a:t>
            </a:r>
            <a:r>
              <a:rPr lang="ru-RU" sz="1200" dirty="0" err="1" smtClean="0"/>
              <a:t>подкрепа</a:t>
            </a:r>
            <a:r>
              <a:rPr lang="ru-RU" sz="1200" dirty="0" smtClean="0"/>
              <a:t> за </a:t>
            </a:r>
            <a:r>
              <a:rPr lang="ru-RU" sz="1200" dirty="0" err="1" smtClean="0"/>
              <a:t>следващия</a:t>
            </a:r>
            <a:r>
              <a:rPr lang="ru-RU" sz="1200" dirty="0" smtClean="0"/>
              <a:t> </a:t>
            </a:r>
            <a:r>
              <a:rPr lang="ru-RU" sz="1200" dirty="0" err="1" smtClean="0"/>
              <a:t>програмен</a:t>
            </a:r>
            <a:r>
              <a:rPr lang="ru-RU" sz="1200" dirty="0" smtClean="0"/>
              <a:t> период"</a:t>
            </a:r>
          </a:p>
          <a:p>
            <a:pPr algn="ctr" eaLnBrk="1" hangingPunct="1">
              <a:buFontTx/>
              <a:buNone/>
            </a:pPr>
            <a:r>
              <a:rPr lang="ru-RU" sz="1200" dirty="0" smtClean="0"/>
              <a:t>Операция 5.3:„Изграждане на </a:t>
            </a:r>
            <a:r>
              <a:rPr lang="ru-RU" sz="1200" dirty="0" err="1" smtClean="0"/>
              <a:t>капацитет</a:t>
            </a:r>
            <a:r>
              <a:rPr lang="ru-RU" sz="1200" dirty="0" smtClean="0"/>
              <a:t> на </a:t>
            </a:r>
            <a:r>
              <a:rPr lang="ru-RU" sz="1200" dirty="0" err="1" smtClean="0"/>
              <a:t>бенефициентите</a:t>
            </a:r>
            <a:r>
              <a:rPr lang="ru-RU" sz="1200" dirty="0" smtClean="0"/>
              <a:t> на ОПРР«</a:t>
            </a:r>
          </a:p>
          <a:p>
            <a:pPr algn="ctr" eaLnBrk="1" hangingPunct="1">
              <a:buFontTx/>
              <a:buNone/>
            </a:pPr>
            <a:r>
              <a:rPr lang="ru-RU" sz="1200" dirty="0" smtClean="0"/>
              <a:t>Приоритетна ос 5: "</a:t>
            </a:r>
            <a:r>
              <a:rPr lang="ru-RU" sz="1200" dirty="0" err="1" smtClean="0"/>
              <a:t>Техническа</a:t>
            </a:r>
            <a:r>
              <a:rPr lang="ru-RU" sz="1200" dirty="0" smtClean="0"/>
              <a:t> </a:t>
            </a:r>
            <a:r>
              <a:rPr lang="ru-RU" sz="1200" dirty="0" err="1" smtClean="0"/>
              <a:t>помощ</a:t>
            </a:r>
            <a:r>
              <a:rPr lang="ru-RU" sz="1200" dirty="0" smtClean="0"/>
              <a:t>".</a:t>
            </a:r>
          </a:p>
          <a:p>
            <a:pPr algn="ctr" eaLnBrk="1" hangingPunct="1">
              <a:buFontTx/>
              <a:buNone/>
            </a:pPr>
            <a:endParaRPr lang="bg-BG" altLang="bg-BG" sz="2000" b="1" dirty="0" smtClean="0"/>
          </a:p>
          <a:p>
            <a:pPr algn="ctr" eaLnBrk="1" hangingPunct="1">
              <a:buFontTx/>
              <a:buNone/>
            </a:pPr>
            <a:r>
              <a:rPr lang="bg-BG" altLang="bg-BG" sz="2000" b="1" dirty="0" smtClean="0"/>
              <a:t>Проект</a:t>
            </a:r>
          </a:p>
          <a:p>
            <a:pPr algn="ctr" eaLnBrk="1" hangingPunct="1">
              <a:buFontTx/>
              <a:buNone/>
            </a:pPr>
            <a:r>
              <a:rPr lang="bg-BG" altLang="bg-BG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ПОДКРЕПА НА ПЕРНИК </a:t>
            </a:r>
            <a:r>
              <a:rPr lang="bg-BG" altLang="bg-BG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bg-BG" altLang="bg-BG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bg-BG" altLang="bg-BG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 </a:t>
            </a:r>
            <a:r>
              <a:rPr lang="bg-BG" altLang="bg-BG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СЛЕДВАЩИЯ ПРОГРАМЕН ПЕРИОД</a:t>
            </a:r>
          </a:p>
          <a:p>
            <a:pPr eaLnBrk="1" hangingPunct="1">
              <a:buFontTx/>
              <a:buNone/>
            </a:pPr>
            <a:endParaRPr lang="ru-RU" altLang="bg-BG" sz="2000" dirty="0" smtClean="0"/>
          </a:p>
          <a:p>
            <a:pPr eaLnBrk="1" hangingPunct="1">
              <a:buFontTx/>
              <a:buNone/>
            </a:pPr>
            <a:r>
              <a:rPr lang="bg-BG" altLang="bg-BG" sz="2000" dirty="0" smtClean="0"/>
              <a:t>Период на изпълнение: 2013 – 2016 г.</a:t>
            </a:r>
          </a:p>
          <a:p>
            <a:pPr eaLnBrk="1" hangingPunct="1">
              <a:buFontTx/>
              <a:buNone/>
            </a:pPr>
            <a:r>
              <a:rPr lang="bg-BG" altLang="bg-BG" sz="2000" dirty="0" smtClean="0"/>
              <a:t>Бюджет на проекта: </a:t>
            </a:r>
            <a:r>
              <a:rPr lang="bg-BG" sz="2000" dirty="0"/>
              <a:t>412 109,92</a:t>
            </a:r>
            <a:r>
              <a:rPr lang="bg-BG" sz="2000" dirty="0" smtClean="0"/>
              <a:t> лв.</a:t>
            </a:r>
            <a:endParaRPr lang="bg-BG" altLang="bg-BG" sz="2000" dirty="0" smtClean="0"/>
          </a:p>
          <a:p>
            <a:pPr algn="ctr" eaLnBrk="1" hangingPunct="1">
              <a:buFontTx/>
              <a:buNone/>
            </a:pPr>
            <a:endParaRPr lang="bg-BG" altLang="bg-BG" sz="2000" dirty="0" smtClean="0"/>
          </a:p>
          <a:p>
            <a:pPr eaLnBrk="1" hangingPunct="1">
              <a:buFontTx/>
              <a:buNone/>
            </a:pPr>
            <a:endParaRPr lang="bg-BG" altLang="bg-BG" dirty="0" smtClean="0"/>
          </a:p>
        </p:txBody>
      </p:sp>
    </p:spTree>
    <p:extLst>
      <p:ext uri="{BB962C8B-B14F-4D97-AF65-F5344CB8AC3E}">
        <p14:creationId xmlns:p14="http://schemas.microsoft.com/office/powerpoint/2010/main" val="1023547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>
          <a:xfrm>
            <a:off x="301517" y="1505824"/>
            <a:ext cx="2365483" cy="1999376"/>
          </a:xfrm>
        </p:spPr>
        <p:txBody>
          <a:bodyPr/>
          <a:lstStyle/>
          <a:p>
            <a:r>
              <a:rPr lang="bg-BG" sz="2400" dirty="0" smtClean="0"/>
              <a:t>РЕЗУЛТАТИ</a:t>
            </a:r>
          </a:p>
          <a:p>
            <a:pPr marL="109537" indent="0">
              <a:buNone/>
            </a:pPr>
            <a:r>
              <a:rPr lang="bg-BG" sz="1600" dirty="0" smtClean="0"/>
              <a:t>Изготвени 16 бр. </a:t>
            </a:r>
            <a:br>
              <a:rPr lang="bg-BG" sz="1600" dirty="0" smtClean="0"/>
            </a:br>
            <a:r>
              <a:rPr lang="bg-BG" sz="1600" dirty="0" smtClean="0"/>
              <a:t>готови работни проекти с издадени Разрешения за строеж</a:t>
            </a:r>
            <a:br>
              <a:rPr lang="bg-BG" sz="1600" dirty="0" smtClean="0"/>
            </a:br>
            <a:r>
              <a:rPr lang="bg-BG" sz="1600" dirty="0" smtClean="0"/>
              <a:t>за следните обекти:</a:t>
            </a:r>
          </a:p>
          <a:p>
            <a:pPr marL="109537" indent="0">
              <a:buNone/>
            </a:pPr>
            <a:endParaRPr lang="bg-BG" sz="1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61" y="-76200"/>
            <a:ext cx="3938357" cy="1530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05824"/>
            <a:ext cx="6394450" cy="50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0415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800" y="914400"/>
            <a:ext cx="563245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3938587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7830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>
          <a:xfrm>
            <a:off x="533400" y="990600"/>
            <a:ext cx="8229600" cy="4525962"/>
          </a:xfrm>
        </p:spPr>
        <p:txBody>
          <a:bodyPr/>
          <a:lstStyle/>
          <a:p>
            <a:pPr marL="109537" indent="0" algn="ctr">
              <a:buNone/>
            </a:pPr>
            <a:endParaRPr lang="bg-BG" dirty="0" smtClean="0"/>
          </a:p>
          <a:p>
            <a:pPr marL="109537" indent="0" algn="ctr">
              <a:buNone/>
            </a:pPr>
            <a:endParaRPr lang="bg-BG" dirty="0"/>
          </a:p>
          <a:p>
            <a:pPr marL="109537" indent="0" algn="ctr">
              <a:buNone/>
            </a:pPr>
            <a:r>
              <a:rPr lang="bg-BG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Други значими проекти, изпълнявани през първия програмен период</a:t>
            </a:r>
          </a:p>
          <a:p>
            <a:pPr marL="109537" indent="0" algn="ctr">
              <a:buNone/>
            </a:pPr>
            <a:r>
              <a:rPr lang="bg-BG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2007-2013 г.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3208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bg-BG" altLang="bg-BG" b="1" i="1" dirty="0" smtClean="0"/>
              <a:t>Проект </a:t>
            </a:r>
            <a:br>
              <a:rPr lang="bg-BG" altLang="bg-BG" b="1" i="1" dirty="0" smtClean="0"/>
            </a:br>
            <a:r>
              <a:rPr lang="bg-BG" altLang="bg-BG" b="1" i="1" dirty="0" smtClean="0"/>
              <a:t>„Канализация на гр. Перник” </a:t>
            </a:r>
            <a:br>
              <a:rPr lang="bg-BG" altLang="bg-BG" b="1" i="1" dirty="0" smtClean="0"/>
            </a:br>
            <a:r>
              <a:rPr lang="bg-BG" altLang="bg-BG" sz="1600" b="1" i="1" dirty="0" smtClean="0"/>
              <a:t>ДБФП №58111-С105-296/ 15.12.2008</a:t>
            </a:r>
          </a:p>
          <a:p>
            <a:pPr algn="ctr" eaLnBrk="1" hangingPunct="1">
              <a:buFontTx/>
              <a:buNone/>
            </a:pPr>
            <a:endParaRPr lang="bg-BG" altLang="bg-BG" sz="1600" i="1" dirty="0" smtClean="0"/>
          </a:p>
          <a:p>
            <a:pPr algn="ctr" eaLnBrk="1" hangingPunct="1">
              <a:buFontTx/>
              <a:buNone/>
            </a:pPr>
            <a:r>
              <a:rPr lang="bg-BG" altLang="bg-BG" sz="1600" i="1" dirty="0" smtClean="0"/>
              <a:t>BG161PO005 08/1.10/01/02 „Подобряване и развитие на инфраструктурата за питейни и отпадъчни води”</a:t>
            </a:r>
          </a:p>
          <a:p>
            <a:pPr eaLnBrk="1" hangingPunct="1">
              <a:buNone/>
            </a:pPr>
            <a:r>
              <a:rPr lang="bg-BG" altLang="bg-BG" sz="1600" dirty="0" smtClean="0"/>
              <a:t>Период на изпълнение – 2008-2011 г.</a:t>
            </a:r>
          </a:p>
          <a:p>
            <a:pPr eaLnBrk="1" hangingPunct="1">
              <a:buNone/>
            </a:pPr>
            <a:r>
              <a:rPr lang="bg-BG" altLang="bg-BG" sz="1600" dirty="0" smtClean="0"/>
              <a:t>Усвоени средства - </a:t>
            </a:r>
            <a:r>
              <a:rPr lang="bg-BG" sz="1600" dirty="0"/>
              <a:t>21 441 736,02</a:t>
            </a:r>
            <a:r>
              <a:rPr lang="bg-BG" sz="1600" dirty="0" smtClean="0"/>
              <a:t> лв.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bg-BG" altLang="bg-BG" sz="1600" dirty="0" smtClean="0"/>
              <a:t>Резултати:</a:t>
            </a:r>
            <a:endParaRPr lang="bg-BG" altLang="bg-BG" sz="16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bg-BG" altLang="bg-BG" sz="1600" dirty="0" smtClean="0"/>
              <a:t>Общо изградената канализационна мрежа:  </a:t>
            </a:r>
            <a:r>
              <a:rPr lang="bg-BG" altLang="bg-BG" sz="1600" b="1" i="1" dirty="0" smtClean="0"/>
              <a:t>26 629.95 м.л</a:t>
            </a:r>
            <a:r>
              <a:rPr lang="bg-BG" altLang="bg-BG" sz="1600" dirty="0" smtClean="0"/>
              <a:t>.,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bg-BG" altLang="bg-BG" sz="1600" dirty="0" smtClean="0"/>
              <a:t>в т. ч. обща дължина на изградените колектори – </a:t>
            </a:r>
            <a:br>
              <a:rPr lang="bg-BG" altLang="bg-BG" sz="1600" dirty="0" smtClean="0"/>
            </a:br>
            <a:r>
              <a:rPr lang="bg-BG" altLang="bg-BG" sz="1600" dirty="0" smtClean="0"/>
              <a:t>10 903,94 м.л.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bg-BG" altLang="bg-BG" sz="1600" dirty="0" smtClean="0"/>
              <a:t>За кв. "</a:t>
            </a:r>
            <a:r>
              <a:rPr lang="bg-BG" altLang="bg-BG" sz="1600" dirty="0" err="1" smtClean="0"/>
              <a:t>Калкас</a:t>
            </a:r>
            <a:r>
              <a:rPr lang="bg-BG" altLang="bg-BG" sz="1600" dirty="0" smtClean="0"/>
              <a:t>" и кв. "В. Левски" изградената канализация е 22 562,95 м.л. Дължината на Главен колектор І е 4 067,00 м.л.</a:t>
            </a:r>
          </a:p>
          <a:p>
            <a:pPr eaLnBrk="1" hangingPunct="1">
              <a:buNone/>
            </a:pPr>
            <a:endParaRPr lang="bg-BG" altLang="bg-BG" sz="1600" dirty="0" smtClean="0"/>
          </a:p>
          <a:p>
            <a:pPr eaLnBrk="1" hangingPunct="1">
              <a:buFontTx/>
              <a:buNone/>
            </a:pPr>
            <a:endParaRPr lang="bg-BG" altLang="bg-BG" sz="1600" i="1" dirty="0" smtClean="0"/>
          </a:p>
          <a:p>
            <a:pPr algn="ctr" eaLnBrk="1" hangingPunct="1">
              <a:buFontTx/>
              <a:buNone/>
            </a:pPr>
            <a:endParaRPr lang="bg-BG" altLang="bg-BG" sz="1600" i="1" dirty="0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2865438" algn="r" eaLnBrk="1" fontAlgn="auto" hangingPunct="1">
              <a:spcAft>
                <a:spcPts val="0"/>
              </a:spcAft>
              <a:defRPr/>
            </a:pPr>
            <a:r>
              <a:rPr lang="bg-BG" sz="2400" smtClean="0"/>
              <a:t>ОПЕРАТИВНА ПРОГРАМА </a:t>
            </a:r>
            <a:br>
              <a:rPr lang="bg-BG" sz="2400" smtClean="0"/>
            </a:br>
            <a:r>
              <a:rPr lang="bg-BG" sz="2400" smtClean="0"/>
              <a:t>“ОКОЛНА СРЕДА 2007 – 2013 г.”</a:t>
            </a:r>
            <a:r>
              <a:rPr lang="bg-BG" sz="4000" smtClean="0"/>
              <a:t> </a:t>
            </a:r>
          </a:p>
        </p:txBody>
      </p:sp>
      <p:grpSp>
        <p:nvGrpSpPr>
          <p:cNvPr id="20484" name="Group 4"/>
          <p:cNvGrpSpPr>
            <a:grpSpLocks/>
          </p:cNvGrpSpPr>
          <p:nvPr/>
        </p:nvGrpSpPr>
        <p:grpSpPr bwMode="auto">
          <a:xfrm>
            <a:off x="762000" y="304800"/>
            <a:ext cx="1371600" cy="731838"/>
            <a:chOff x="480" y="192"/>
            <a:chExt cx="864" cy="461"/>
          </a:xfrm>
        </p:grpSpPr>
        <p:sp>
          <p:nvSpPr>
            <p:cNvPr id="20486" name="AutoShape 5"/>
            <p:cNvSpPr>
              <a:spLocks noChangeAspect="1" noChangeArrowheads="1"/>
            </p:cNvSpPr>
            <p:nvPr/>
          </p:nvSpPr>
          <p:spPr bwMode="auto">
            <a:xfrm>
              <a:off x="480" y="192"/>
              <a:ext cx="864" cy="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bg-BG" altLang="bg-BG"/>
            </a:p>
          </p:txBody>
        </p:sp>
        <p:pic>
          <p:nvPicPr>
            <p:cNvPr id="2048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" y="195"/>
              <a:ext cx="262" cy="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" y="193"/>
              <a:ext cx="259" cy="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9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" y="193"/>
              <a:ext cx="261" cy="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0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" y="195"/>
              <a:ext cx="262" cy="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1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" y="193"/>
              <a:ext cx="259" cy="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2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" y="193"/>
              <a:ext cx="261" cy="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485" name="Picture 12" descr="slog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1600200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49143"/>
            <a:ext cx="744537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2617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err="1" smtClean="0"/>
              <a:t>Общата</a:t>
            </a:r>
            <a:r>
              <a:rPr lang="ru-RU" sz="2400" dirty="0" smtClean="0"/>
              <a:t> </a:t>
            </a:r>
            <a:r>
              <a:rPr lang="ru-RU" sz="2400" dirty="0" err="1" smtClean="0"/>
              <a:t>стойност</a:t>
            </a:r>
            <a:r>
              <a:rPr lang="ru-RU" sz="2400" dirty="0" smtClean="0"/>
              <a:t> на </a:t>
            </a:r>
            <a:r>
              <a:rPr lang="ru-RU" sz="2400" dirty="0" err="1" smtClean="0"/>
              <a:t>проектите</a:t>
            </a:r>
            <a:r>
              <a:rPr lang="ru-RU" sz="2400" dirty="0" smtClean="0"/>
              <a:t>, </a:t>
            </a:r>
            <a:r>
              <a:rPr lang="ru-RU" sz="2400" dirty="0" err="1" smtClean="0"/>
              <a:t>включени</a:t>
            </a:r>
            <a:r>
              <a:rPr lang="ru-RU" sz="2400" dirty="0" smtClean="0"/>
              <a:t> в </a:t>
            </a:r>
            <a:r>
              <a:rPr lang="ru-RU" sz="2400" dirty="0" err="1" smtClean="0"/>
              <a:t>Инвестиционната</a:t>
            </a:r>
            <a:r>
              <a:rPr lang="ru-RU" sz="2400" dirty="0" smtClean="0"/>
              <a:t> </a:t>
            </a:r>
            <a:r>
              <a:rPr lang="ru-RU" sz="2400" dirty="0" err="1" smtClean="0"/>
              <a:t>програма</a:t>
            </a:r>
            <a:r>
              <a:rPr lang="ru-RU" sz="2400" dirty="0" smtClean="0"/>
              <a:t> за </a:t>
            </a:r>
            <a:r>
              <a:rPr lang="ru-RU" sz="2400" dirty="0" err="1" smtClean="0"/>
              <a:t>изпълнение</a:t>
            </a:r>
            <a:r>
              <a:rPr lang="ru-RU" sz="2400" dirty="0" smtClean="0"/>
              <a:t> на </a:t>
            </a:r>
            <a:r>
              <a:rPr lang="ru-RU" sz="2400" dirty="0" err="1" smtClean="0"/>
              <a:t>Интегриран</a:t>
            </a:r>
            <a:r>
              <a:rPr lang="ru-RU" sz="2400" dirty="0" smtClean="0"/>
              <a:t> план за </a:t>
            </a:r>
            <a:r>
              <a:rPr lang="ru-RU" sz="2400" dirty="0" err="1" smtClean="0"/>
              <a:t>градско</a:t>
            </a:r>
            <a:r>
              <a:rPr lang="ru-RU" sz="2400" dirty="0" smtClean="0"/>
              <a:t> </a:t>
            </a:r>
            <a:r>
              <a:rPr lang="ru-RU" sz="2400" dirty="0" err="1" smtClean="0"/>
              <a:t>възстановяване</a:t>
            </a:r>
            <a:r>
              <a:rPr lang="ru-RU" sz="2400" dirty="0" smtClean="0"/>
              <a:t> и развитие на град </a:t>
            </a:r>
            <a:r>
              <a:rPr lang="ru-RU" sz="2400" dirty="0" err="1" smtClean="0"/>
              <a:t>Перник</a:t>
            </a:r>
            <a:r>
              <a:rPr lang="ru-RU" sz="2400" dirty="0" smtClean="0"/>
              <a:t> за периода 2014-2020 по ОС 1 – </a:t>
            </a:r>
            <a:r>
              <a:rPr lang="ru-RU" sz="2400" b="1" dirty="0" smtClean="0"/>
              <a:t>24 млн. </a:t>
            </a:r>
            <a:r>
              <a:rPr lang="ru-RU" sz="2400" b="1" dirty="0" err="1" smtClean="0"/>
              <a:t>лв</a:t>
            </a:r>
            <a:r>
              <a:rPr lang="ru-RU" sz="2400" b="1" dirty="0" smtClean="0"/>
              <a:t>.</a:t>
            </a:r>
          </a:p>
          <a:p>
            <a:r>
              <a:rPr lang="ru-RU" sz="2400" dirty="0" err="1" smtClean="0"/>
              <a:t>Стойността</a:t>
            </a:r>
            <a:r>
              <a:rPr lang="ru-RU" sz="2400" dirty="0" smtClean="0"/>
              <a:t> на </a:t>
            </a:r>
            <a:r>
              <a:rPr lang="ru-RU" sz="2400" dirty="0" err="1" smtClean="0"/>
              <a:t>текущите</a:t>
            </a:r>
            <a:r>
              <a:rPr lang="ru-RU" sz="2400" dirty="0" smtClean="0"/>
              <a:t> </a:t>
            </a:r>
            <a:r>
              <a:rPr lang="ru-RU" sz="2400" dirty="0" err="1" smtClean="0"/>
              <a:t>проекти</a:t>
            </a:r>
            <a:r>
              <a:rPr lang="ru-RU" sz="2400" dirty="0" smtClean="0"/>
              <a:t> по ОПРР, ос 1 е над </a:t>
            </a:r>
            <a:r>
              <a:rPr lang="ru-RU" sz="2400" b="1" dirty="0" smtClean="0"/>
              <a:t>9 млн. </a:t>
            </a:r>
            <a:r>
              <a:rPr lang="ru-RU" sz="2400" b="1" dirty="0" err="1" smtClean="0"/>
              <a:t>лв</a:t>
            </a:r>
            <a:r>
              <a:rPr lang="ru-RU" sz="2400" b="1" dirty="0" smtClean="0"/>
              <a:t>.</a:t>
            </a:r>
          </a:p>
          <a:p>
            <a:r>
              <a:rPr lang="ru-RU" sz="2400" dirty="0" smtClean="0"/>
              <a:t>В </a:t>
            </a:r>
            <a:r>
              <a:rPr lang="ru-RU" sz="2400" dirty="0" err="1" smtClean="0"/>
              <a:t>процес</a:t>
            </a:r>
            <a:r>
              <a:rPr lang="ru-RU" sz="2400" dirty="0" smtClean="0"/>
              <a:t>  на оценка </a:t>
            </a:r>
            <a:r>
              <a:rPr lang="ru-RU" sz="2400" dirty="0" err="1" smtClean="0"/>
              <a:t>са</a:t>
            </a:r>
            <a:r>
              <a:rPr lang="ru-RU" sz="2400" dirty="0" smtClean="0"/>
              <a:t> </a:t>
            </a:r>
            <a:r>
              <a:rPr lang="ru-RU" sz="2400" dirty="0" err="1" smtClean="0"/>
              <a:t>проекти</a:t>
            </a:r>
            <a:r>
              <a:rPr lang="ru-RU" sz="2400" dirty="0" smtClean="0"/>
              <a:t> на </a:t>
            </a:r>
            <a:r>
              <a:rPr lang="ru-RU" sz="2400" dirty="0" err="1" smtClean="0"/>
              <a:t>стойност</a:t>
            </a:r>
            <a:r>
              <a:rPr lang="ru-RU" sz="2400" dirty="0" smtClean="0"/>
              <a:t> над </a:t>
            </a:r>
            <a:r>
              <a:rPr lang="ru-RU" sz="2400" b="1" dirty="0" smtClean="0"/>
              <a:t>12 млн. </a:t>
            </a:r>
            <a:r>
              <a:rPr lang="ru-RU" sz="2400" b="1" dirty="0" err="1" smtClean="0"/>
              <a:t>лв</a:t>
            </a:r>
            <a:r>
              <a:rPr lang="ru-RU" sz="2400" b="1" dirty="0" smtClean="0"/>
              <a:t>.</a:t>
            </a:r>
          </a:p>
          <a:p>
            <a:r>
              <a:rPr lang="ru-RU" sz="2400" dirty="0" err="1" smtClean="0"/>
              <a:t>Предстои</a:t>
            </a:r>
            <a:r>
              <a:rPr lang="ru-RU" sz="2400" dirty="0" smtClean="0"/>
              <a:t> </a:t>
            </a:r>
            <a:r>
              <a:rPr lang="ru-RU" sz="2400" dirty="0" err="1" smtClean="0"/>
              <a:t>подготовката</a:t>
            </a:r>
            <a:r>
              <a:rPr lang="ru-RU" sz="2400" dirty="0" smtClean="0"/>
              <a:t> и </a:t>
            </a:r>
            <a:r>
              <a:rPr lang="ru-RU" sz="2400" dirty="0" err="1" smtClean="0"/>
              <a:t>изпълнението</a:t>
            </a:r>
            <a:r>
              <a:rPr lang="ru-RU" sz="2400" dirty="0" smtClean="0"/>
              <a:t> на </a:t>
            </a:r>
            <a:r>
              <a:rPr lang="ru-RU" sz="2400" dirty="0" err="1" smtClean="0"/>
              <a:t>проекти</a:t>
            </a:r>
            <a:r>
              <a:rPr lang="ru-RU" sz="2400" dirty="0" smtClean="0"/>
              <a:t> на </a:t>
            </a:r>
            <a:r>
              <a:rPr lang="ru-RU" sz="2400" dirty="0" err="1" smtClean="0"/>
              <a:t>стойност</a:t>
            </a:r>
            <a:r>
              <a:rPr lang="ru-RU" sz="2400" dirty="0" smtClean="0"/>
              <a:t> </a:t>
            </a:r>
            <a:r>
              <a:rPr lang="ru-RU" sz="2400" b="1" dirty="0" smtClean="0"/>
              <a:t>3 млн. </a:t>
            </a:r>
            <a:r>
              <a:rPr lang="ru-RU" sz="2400" b="1" dirty="0" err="1" smtClean="0"/>
              <a:t>лв</a:t>
            </a:r>
            <a:r>
              <a:rPr lang="ru-RU" sz="2400" b="1" dirty="0" smtClean="0"/>
              <a:t>.</a:t>
            </a:r>
          </a:p>
          <a:p>
            <a:endParaRPr lang="bg-BG" dirty="0"/>
          </a:p>
        </p:txBody>
      </p:sp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8839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4708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ртина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971725"/>
            <a:ext cx="3505200" cy="2628900"/>
          </a:xfrm>
          <a:prstGeom prst="rect">
            <a:avLst/>
          </a:prstGeom>
        </p:spPr>
      </p:pic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08489"/>
            <a:ext cx="3672048" cy="27540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276600"/>
            <a:ext cx="3480732" cy="261054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223043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bg-BG" altLang="bg-BG" sz="1800" b="1" dirty="0" smtClean="0"/>
              <a:t>Приоритетна ос </a:t>
            </a:r>
            <a:r>
              <a:rPr lang="ru-RU" altLang="bg-BG" sz="1800" b="1" dirty="0" smtClean="0"/>
              <a:t>2 ОТПАДЪЦИ</a:t>
            </a:r>
            <a:endParaRPr lang="bg-BG" altLang="bg-BG" sz="1800" dirty="0" smtClean="0"/>
          </a:p>
          <a:p>
            <a:pPr algn="ctr" eaLnBrk="1" hangingPunct="1">
              <a:buNone/>
            </a:pPr>
            <a:endParaRPr lang="bg-BG" altLang="bg-BG" sz="2000" dirty="0" smtClean="0"/>
          </a:p>
          <a:p>
            <a:pPr algn="ctr" eaLnBrk="1" hangingPunct="1">
              <a:buNone/>
            </a:pPr>
            <a:r>
              <a:rPr lang="bg-BG" altLang="bg-BG" sz="2400" dirty="0" smtClean="0"/>
              <a:t>Проект </a:t>
            </a:r>
            <a:r>
              <a:rPr lang="en-US" sz="2400" dirty="0" smtClean="0"/>
              <a:t>BG161PO005-2.0.02-0001</a:t>
            </a:r>
            <a:endParaRPr lang="bg-BG" sz="2400" dirty="0" smtClean="0"/>
          </a:p>
          <a:p>
            <a:pPr algn="ctr" eaLnBrk="1" hangingPunct="1">
              <a:buFontTx/>
              <a:buNone/>
            </a:pPr>
            <a:r>
              <a:rPr lang="ru-RU" altLang="bg-BG" sz="2400" b="1" dirty="0" smtClean="0"/>
              <a:t>“</a:t>
            </a:r>
            <a:r>
              <a:rPr lang="ru-RU" altLang="bg-BG" sz="2400" b="1" dirty="0" err="1" smtClean="0"/>
              <a:t>Изграждане</a:t>
            </a:r>
            <a:r>
              <a:rPr lang="ru-RU" altLang="bg-BG" sz="2400" b="1" dirty="0" smtClean="0"/>
              <a:t> на </a:t>
            </a:r>
            <a:r>
              <a:rPr lang="ru-RU" altLang="bg-BG" sz="2400" b="1" dirty="0" err="1" smtClean="0"/>
              <a:t>регионална</a:t>
            </a:r>
            <a:r>
              <a:rPr lang="ru-RU" altLang="bg-BG" sz="2400" b="1" dirty="0" smtClean="0"/>
              <a:t> система </a:t>
            </a:r>
            <a:br>
              <a:rPr lang="ru-RU" altLang="bg-BG" sz="2400" b="1" dirty="0" smtClean="0"/>
            </a:br>
            <a:r>
              <a:rPr lang="ru-RU" altLang="bg-BG" sz="2400" b="1" dirty="0" smtClean="0"/>
              <a:t>за управление на </a:t>
            </a:r>
            <a:r>
              <a:rPr lang="ru-RU" altLang="bg-BG" sz="2400" b="1" dirty="0" err="1" smtClean="0"/>
              <a:t>отпадъци</a:t>
            </a:r>
            <a:r>
              <a:rPr lang="ru-RU" altLang="bg-BG" sz="2400" b="1" dirty="0" smtClean="0"/>
              <a:t> </a:t>
            </a:r>
            <a:br>
              <a:rPr lang="ru-RU" altLang="bg-BG" sz="2400" b="1" dirty="0" smtClean="0"/>
            </a:br>
            <a:r>
              <a:rPr lang="ru-RU" altLang="bg-BG" sz="2400" b="1" dirty="0" smtClean="0"/>
              <a:t>в регион </a:t>
            </a:r>
            <a:r>
              <a:rPr lang="ru-RU" altLang="bg-BG" sz="2400" b="1" dirty="0" err="1" smtClean="0"/>
              <a:t>Перник</a:t>
            </a:r>
            <a:r>
              <a:rPr lang="ru-RU" altLang="bg-BG" sz="2400" b="1" dirty="0" smtClean="0"/>
              <a:t>”</a:t>
            </a:r>
            <a:r>
              <a:rPr lang="bg-BG" altLang="bg-BG" sz="2400" dirty="0" smtClean="0"/>
              <a:t> </a:t>
            </a:r>
          </a:p>
          <a:p>
            <a:pPr algn="ctr" eaLnBrk="1" hangingPunct="1">
              <a:buFontTx/>
              <a:buNone/>
            </a:pPr>
            <a:endParaRPr lang="bg-BG" altLang="bg-BG" sz="2000" dirty="0" smtClean="0"/>
          </a:p>
          <a:p>
            <a:pPr eaLnBrk="1" hangingPunct="1"/>
            <a:r>
              <a:rPr lang="bg-BG" altLang="bg-BG" sz="2400" dirty="0" smtClean="0"/>
              <a:t>Период на изпълнение – 2011-2016 г.</a:t>
            </a:r>
            <a:endParaRPr lang="en-US" altLang="bg-BG" sz="2400" dirty="0" smtClean="0"/>
          </a:p>
          <a:p>
            <a:pPr eaLnBrk="1" hangingPunct="1"/>
            <a:r>
              <a:rPr lang="bg-BG" altLang="bg-BG" sz="2400" dirty="0" smtClean="0"/>
              <a:t>Бюджет</a:t>
            </a:r>
            <a:r>
              <a:rPr lang="en-US" altLang="bg-BG" sz="2400" dirty="0" smtClean="0"/>
              <a:t> </a:t>
            </a:r>
            <a:r>
              <a:rPr lang="bg-BG" altLang="bg-BG" sz="2400" b="1" dirty="0" smtClean="0"/>
              <a:t>15 207 946,26 лв.</a:t>
            </a:r>
          </a:p>
          <a:p>
            <a:pPr algn="ctr" eaLnBrk="1" hangingPunct="1">
              <a:buFontTx/>
              <a:buNone/>
            </a:pPr>
            <a:endParaRPr lang="bg-BG" altLang="bg-BG" sz="1600" dirty="0" smtClean="0"/>
          </a:p>
          <a:p>
            <a:pPr algn="ctr" eaLnBrk="1" hangingPunct="1">
              <a:buFontTx/>
              <a:buNone/>
            </a:pPr>
            <a:endParaRPr lang="bg-BG" altLang="bg-BG" dirty="0" smtClean="0"/>
          </a:p>
        </p:txBody>
      </p:sp>
      <p:sp>
        <p:nvSpPr>
          <p:cNvPr id="1228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2865438" algn="r" eaLnBrk="1" fontAlgn="auto" hangingPunct="1">
              <a:spcAft>
                <a:spcPts val="0"/>
              </a:spcAft>
              <a:defRPr/>
            </a:pPr>
            <a:r>
              <a:rPr lang="bg-BG" sz="1800"/>
              <a:t>ОПЕРАТИВНА ПРОГРАМА </a:t>
            </a:r>
            <a:br>
              <a:rPr lang="bg-BG" sz="1800"/>
            </a:br>
            <a:r>
              <a:rPr lang="bg-BG" sz="1800"/>
              <a:t>“ОКОЛНА СРЕДА 2007 – 2013 г.”</a:t>
            </a:r>
            <a:r>
              <a:rPr lang="bg-BG"/>
              <a:t> </a:t>
            </a:r>
          </a:p>
        </p:txBody>
      </p:sp>
      <p:grpSp>
        <p:nvGrpSpPr>
          <p:cNvPr id="153604" name="Group 5"/>
          <p:cNvGrpSpPr>
            <a:grpSpLocks/>
          </p:cNvGrpSpPr>
          <p:nvPr/>
        </p:nvGrpSpPr>
        <p:grpSpPr bwMode="auto">
          <a:xfrm>
            <a:off x="762000" y="304800"/>
            <a:ext cx="1371600" cy="731838"/>
            <a:chOff x="480" y="192"/>
            <a:chExt cx="864" cy="461"/>
          </a:xfrm>
        </p:grpSpPr>
        <p:sp>
          <p:nvSpPr>
            <p:cNvPr id="153606" name="AutoShape 6"/>
            <p:cNvSpPr>
              <a:spLocks noChangeAspect="1" noChangeArrowheads="1"/>
            </p:cNvSpPr>
            <p:nvPr/>
          </p:nvSpPr>
          <p:spPr bwMode="auto">
            <a:xfrm>
              <a:off x="480" y="192"/>
              <a:ext cx="864" cy="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bg-BG" altLang="bg-BG"/>
            </a:p>
          </p:txBody>
        </p:sp>
        <p:pic>
          <p:nvPicPr>
            <p:cNvPr id="153607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" y="195"/>
              <a:ext cx="262" cy="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08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" y="193"/>
              <a:ext cx="259" cy="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09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" y="193"/>
              <a:ext cx="261" cy="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10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" y="195"/>
              <a:ext cx="262" cy="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11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" y="193"/>
              <a:ext cx="259" cy="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12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" y="193"/>
              <a:ext cx="261" cy="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3605" name="Picture 13" descr="slog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1600200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744537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708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 descr="C:\Users\Tinka\Desktop\IMG_8546-1024x68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851" y="639661"/>
            <a:ext cx="2974974" cy="2819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3886200" cy="25986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Картина 4" descr="C:\Users\Tinka\Desktop\IMG_855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114800"/>
            <a:ext cx="3733800" cy="2438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431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838200" y="1905001"/>
            <a:ext cx="7772400" cy="2591544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bg-BG" sz="4800" dirty="0" smtClean="0"/>
              <a:t>ТЕКУЩИ ПРОЕКТИ ПО ОП „РЕГИОНИ В РАСТЕЖ 2014-2020“</a:t>
            </a:r>
            <a:endParaRPr lang="bg-BG" sz="4800" dirty="0"/>
          </a:p>
        </p:txBody>
      </p:sp>
      <p:pic>
        <p:nvPicPr>
          <p:cNvPr id="1955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051"/>
            <a:ext cx="8839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" y="5715000"/>
            <a:ext cx="91440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0317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839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Контейнер за съдържание 1"/>
          <p:cNvSpPr>
            <a:spLocks noGrp="1"/>
          </p:cNvSpPr>
          <p:nvPr>
            <p:ph idx="1"/>
          </p:nvPr>
        </p:nvSpPr>
        <p:spPr>
          <a:xfrm>
            <a:off x="838200" y="1676400"/>
            <a:ext cx="7924800" cy="4267200"/>
          </a:xfrm>
        </p:spPr>
        <p:txBody>
          <a:bodyPr/>
          <a:lstStyle/>
          <a:p>
            <a:pPr marL="109537" indent="0" algn="ctr">
              <a:buNone/>
            </a:pPr>
            <a:r>
              <a:rPr lang="ru-RU" sz="1800" dirty="0" smtClean="0"/>
              <a:t>Приоритетна ос 1: Устойчиво и </a:t>
            </a:r>
            <a:r>
              <a:rPr lang="ru-RU" sz="1800" dirty="0" err="1" smtClean="0"/>
              <a:t>интегрирано</a:t>
            </a:r>
            <a:r>
              <a:rPr lang="ru-RU" sz="1800" dirty="0" smtClean="0"/>
              <a:t> </a:t>
            </a:r>
            <a:r>
              <a:rPr lang="ru-RU" sz="1800" dirty="0" err="1" smtClean="0"/>
              <a:t>градско</a:t>
            </a:r>
            <a:r>
              <a:rPr lang="ru-RU" sz="1800" dirty="0" smtClean="0"/>
              <a:t> развитие</a:t>
            </a:r>
            <a:endParaRPr lang="bg-BG" sz="1800" dirty="0" smtClean="0"/>
          </a:p>
          <a:p>
            <a:pPr marL="109537" indent="0" algn="ctr">
              <a:buNone/>
            </a:pPr>
            <a:r>
              <a:rPr lang="ru-RU" sz="1600" dirty="0" err="1"/>
              <a:t>Изпълнение</a:t>
            </a:r>
            <a:r>
              <a:rPr lang="ru-RU" sz="1600" dirty="0"/>
              <a:t> на </a:t>
            </a:r>
            <a:r>
              <a:rPr lang="ru-RU" sz="1600" dirty="0" err="1"/>
              <a:t>интегрирани</a:t>
            </a:r>
            <a:r>
              <a:rPr lang="ru-RU" sz="1600" dirty="0"/>
              <a:t> </a:t>
            </a:r>
            <a:r>
              <a:rPr lang="ru-RU" sz="1600" dirty="0" err="1"/>
              <a:t>планове</a:t>
            </a:r>
            <a:r>
              <a:rPr lang="ru-RU" sz="1600" dirty="0"/>
              <a:t> за </a:t>
            </a:r>
            <a:r>
              <a:rPr lang="ru-RU" sz="1600" dirty="0" err="1"/>
              <a:t>градско</a:t>
            </a:r>
            <a:r>
              <a:rPr lang="ru-RU" sz="1600" dirty="0"/>
              <a:t> </a:t>
            </a:r>
            <a:r>
              <a:rPr lang="ru-RU" sz="1600" dirty="0" err="1"/>
              <a:t>възстановяване</a:t>
            </a:r>
            <a:r>
              <a:rPr lang="ru-RU" sz="1600" dirty="0"/>
              <a:t> и развитие 2014-2020-Инвестиционни </a:t>
            </a:r>
            <a:r>
              <a:rPr lang="ru-RU" sz="1600" dirty="0" err="1" smtClean="0"/>
              <a:t>програми</a:t>
            </a:r>
            <a:r>
              <a:rPr lang="ru-RU" sz="1600" dirty="0" smtClean="0"/>
              <a:t> </a:t>
            </a:r>
            <a:r>
              <a:rPr lang="en-US" sz="1600" dirty="0" smtClean="0"/>
              <a:t>BG16RFOP001-1.040</a:t>
            </a:r>
            <a:endParaRPr lang="bg-BG" sz="1600" dirty="0" smtClean="0"/>
          </a:p>
          <a:p>
            <a:pPr marL="109537" indent="0" algn="ctr">
              <a:buNone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109537" indent="0" algn="ctr">
              <a:buNone/>
            </a:pP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Инвестиционна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програма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изпълнение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на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Интегриран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план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градско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възстановяване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и развитие на гр.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Перник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за периода 2014-2020 г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</a:p>
          <a:p>
            <a:pPr marL="109537" indent="0">
              <a:buNone/>
            </a:pPr>
            <a:endParaRPr lang="bg-BG" sz="2800" dirty="0" smtClean="0"/>
          </a:p>
          <a:p>
            <a:pPr marL="109537" indent="0">
              <a:buNone/>
            </a:pPr>
            <a:r>
              <a:rPr lang="bg-BG" sz="2800" dirty="0" smtClean="0"/>
              <a:t>Период на изпълнение: 96 месеца</a:t>
            </a:r>
          </a:p>
          <a:p>
            <a:pPr marL="109537" indent="0">
              <a:buNone/>
            </a:pPr>
            <a:r>
              <a:rPr lang="bg-BG" sz="2800" dirty="0" smtClean="0"/>
              <a:t>Бюджет: </a:t>
            </a:r>
            <a:r>
              <a:rPr lang="bg-BG" sz="2800" b="1" dirty="0"/>
              <a:t>24 291 835.97</a:t>
            </a:r>
            <a:r>
              <a:rPr lang="bg-BG" sz="2800" dirty="0" smtClean="0"/>
              <a:t>лв.</a:t>
            </a:r>
          </a:p>
          <a:p>
            <a:pPr marL="109537" indent="0">
              <a:buNone/>
            </a:pP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250538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лавие 2"/>
          <p:cNvSpPr>
            <a:spLocks noGrp="1"/>
          </p:cNvSpPr>
          <p:nvPr>
            <p:ph type="title"/>
          </p:nvPr>
        </p:nvSpPr>
        <p:spPr>
          <a:xfrm>
            <a:off x="685800" y="17526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bg-BG" sz="2800" dirty="0" smtClean="0"/>
              <a:t>Стойност на инвестиционната програма </a:t>
            </a:r>
            <a:br>
              <a:rPr lang="bg-BG" sz="2800" dirty="0" smtClean="0"/>
            </a:br>
            <a:r>
              <a:rPr lang="bg-BG" sz="2800" dirty="0" smtClean="0"/>
              <a:t>по инвестиционни приоритети</a:t>
            </a:r>
            <a:endParaRPr lang="bg-BG" sz="280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33" y="149604"/>
            <a:ext cx="8839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630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24" b="13241"/>
          <a:stretch/>
        </p:blipFill>
        <p:spPr bwMode="auto">
          <a:xfrm>
            <a:off x="1219200" y="2895600"/>
            <a:ext cx="6741919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3330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>
          <a:xfrm>
            <a:off x="457200" y="1630960"/>
            <a:ext cx="8229600" cy="4525962"/>
          </a:xfrm>
        </p:spPr>
        <p:txBody>
          <a:bodyPr/>
          <a:lstStyle/>
          <a:p>
            <a:pPr marL="109537" indent="0" algn="ctr">
              <a:buNone/>
            </a:pPr>
            <a:r>
              <a:rPr lang="ru-RU" sz="1800" dirty="0" smtClean="0"/>
              <a:t>Приоритетна ос 1: Устойчиво </a:t>
            </a:r>
            <a:r>
              <a:rPr lang="ru-RU" sz="1800" dirty="0"/>
              <a:t>и </a:t>
            </a:r>
            <a:r>
              <a:rPr lang="ru-RU" sz="1800" dirty="0" err="1"/>
              <a:t>интегрирано</a:t>
            </a:r>
            <a:r>
              <a:rPr lang="ru-RU" sz="1800" dirty="0"/>
              <a:t> </a:t>
            </a:r>
            <a:r>
              <a:rPr lang="ru-RU" sz="1800" dirty="0" err="1"/>
              <a:t>градско</a:t>
            </a:r>
            <a:r>
              <a:rPr lang="ru-RU" sz="1800" dirty="0"/>
              <a:t> развитие</a:t>
            </a:r>
            <a:endParaRPr lang="bg-BG" sz="1800" dirty="0" smtClean="0"/>
          </a:p>
          <a:p>
            <a:pPr marL="109537" indent="0" algn="ctr">
              <a:buNone/>
            </a:pPr>
            <a:endParaRPr lang="bg-BG" dirty="0" smtClean="0"/>
          </a:p>
          <a:p>
            <a:pPr marL="109537" indent="0" algn="ctr">
              <a:buNone/>
            </a:pPr>
            <a:r>
              <a:rPr lang="bg-BG" dirty="0" smtClean="0"/>
              <a:t>Проект </a:t>
            </a:r>
            <a:r>
              <a:rPr lang="en-US" dirty="0" smtClean="0"/>
              <a:t>BG16RFOP001-8.001-0012-C02</a:t>
            </a:r>
            <a:endParaRPr lang="bg-BG" dirty="0" smtClean="0"/>
          </a:p>
          <a:p>
            <a:pPr marL="109537" indent="0" algn="ctr">
              <a:buNone/>
            </a:pP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Техническа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помощ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за Община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Перник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109537" indent="0">
              <a:buNone/>
            </a:pPr>
            <a:endParaRPr lang="ru-RU" sz="1800" dirty="0" smtClean="0"/>
          </a:p>
          <a:p>
            <a:pPr marL="109537" indent="0">
              <a:buNone/>
            </a:pPr>
            <a:r>
              <a:rPr lang="ru-RU" sz="1800" dirty="0" smtClean="0"/>
              <a:t>Период на </a:t>
            </a:r>
            <a:r>
              <a:rPr lang="ru-RU" sz="1800" dirty="0" err="1" smtClean="0"/>
              <a:t>изпълнение</a:t>
            </a:r>
            <a:r>
              <a:rPr lang="ru-RU" sz="1800" dirty="0" smtClean="0"/>
              <a:t>: Май 2016 – </a:t>
            </a:r>
            <a:r>
              <a:rPr lang="ru-RU" sz="1800" dirty="0" err="1" smtClean="0"/>
              <a:t>декември</a:t>
            </a:r>
            <a:r>
              <a:rPr lang="ru-RU" sz="1800" dirty="0" smtClean="0"/>
              <a:t> 2023</a:t>
            </a:r>
          </a:p>
          <a:p>
            <a:pPr marL="109537" indent="0">
              <a:buNone/>
            </a:pPr>
            <a:r>
              <a:rPr lang="ru-RU" sz="1800" dirty="0" err="1" smtClean="0"/>
              <a:t>Стойност</a:t>
            </a:r>
            <a:r>
              <a:rPr lang="ru-RU" sz="1800" dirty="0" smtClean="0"/>
              <a:t> на проекта:</a:t>
            </a:r>
            <a:r>
              <a:rPr lang="en-US" sz="1800" dirty="0"/>
              <a:t> 130 583.87 </a:t>
            </a:r>
            <a:r>
              <a:rPr lang="en-US" sz="1800" dirty="0" smtClean="0"/>
              <a:t>BGN</a:t>
            </a:r>
            <a:endParaRPr lang="bg-BG" sz="1800" dirty="0" smtClean="0"/>
          </a:p>
          <a:p>
            <a:pPr marL="109537" indent="0">
              <a:buNone/>
            </a:pPr>
            <a:endParaRPr lang="ru-RU" sz="1200" dirty="0" smtClean="0"/>
          </a:p>
          <a:p>
            <a:pPr marL="107950" indent="520700" algn="just">
              <a:buNone/>
            </a:pPr>
            <a:r>
              <a:rPr lang="ru-RU" sz="1600" dirty="0" err="1" smtClean="0"/>
              <a:t>Проектът</a:t>
            </a:r>
            <a:r>
              <a:rPr lang="ru-RU" sz="1600" dirty="0" smtClean="0"/>
              <a:t> </a:t>
            </a:r>
            <a:r>
              <a:rPr lang="ru-RU" sz="1600" dirty="0" err="1" smtClean="0"/>
              <a:t>включва</a:t>
            </a:r>
            <a:r>
              <a:rPr lang="ru-RU" sz="1600" dirty="0" smtClean="0"/>
              <a:t> </a:t>
            </a:r>
            <a:r>
              <a:rPr lang="ru-RU" sz="1600" dirty="0" err="1" smtClean="0"/>
              <a:t>изпълнението</a:t>
            </a:r>
            <a:r>
              <a:rPr lang="ru-RU" sz="1600" dirty="0" smtClean="0"/>
              <a:t> на </a:t>
            </a:r>
            <a:r>
              <a:rPr lang="ru-RU" sz="1600" dirty="0" err="1" smtClean="0"/>
              <a:t>дейности</a:t>
            </a:r>
            <a:r>
              <a:rPr lang="ru-RU" sz="1600" dirty="0" smtClean="0"/>
              <a:t>, </a:t>
            </a:r>
            <a:r>
              <a:rPr lang="ru-RU" sz="1600" dirty="0" err="1" smtClean="0"/>
              <a:t>подпомагащи</a:t>
            </a:r>
            <a:r>
              <a:rPr lang="ru-RU" sz="1600" dirty="0" smtClean="0"/>
              <a:t> </a:t>
            </a:r>
            <a:r>
              <a:rPr lang="ru-RU" sz="1600" dirty="0" err="1" smtClean="0"/>
              <a:t>изпълнението</a:t>
            </a:r>
            <a:r>
              <a:rPr lang="ru-RU" sz="1600" dirty="0" smtClean="0"/>
              <a:t> на </a:t>
            </a:r>
            <a:r>
              <a:rPr lang="ru-RU" sz="1600" dirty="0" err="1" smtClean="0"/>
              <a:t>Инвестиционната</a:t>
            </a:r>
            <a:r>
              <a:rPr lang="ru-RU" sz="1600" dirty="0" smtClean="0"/>
              <a:t> </a:t>
            </a:r>
            <a:r>
              <a:rPr lang="ru-RU" sz="1600" dirty="0" err="1" smtClean="0"/>
              <a:t>програма</a:t>
            </a:r>
            <a:r>
              <a:rPr lang="ru-RU" sz="1600" dirty="0" smtClean="0"/>
              <a:t> на община </a:t>
            </a:r>
            <a:r>
              <a:rPr lang="ru-RU" sz="1600" dirty="0" err="1" smtClean="0"/>
              <a:t>Перник</a:t>
            </a:r>
            <a:r>
              <a:rPr lang="ru-RU" sz="1600" dirty="0" smtClean="0"/>
              <a:t> и по </a:t>
            </a:r>
            <a:r>
              <a:rPr lang="ru-RU" sz="1600" dirty="0" err="1" smtClean="0"/>
              <a:t>изпълнение</a:t>
            </a:r>
            <a:r>
              <a:rPr lang="ru-RU" sz="1600" dirty="0" smtClean="0"/>
              <a:t> на </a:t>
            </a:r>
            <a:r>
              <a:rPr lang="ru-RU" sz="1600" dirty="0" err="1" smtClean="0"/>
              <a:t>функциите</a:t>
            </a:r>
            <a:r>
              <a:rPr lang="ru-RU" sz="1600" dirty="0" smtClean="0"/>
              <a:t> на </a:t>
            </a:r>
            <a:r>
              <a:rPr lang="ru-RU" sz="1600" dirty="0" err="1" smtClean="0"/>
              <a:t>Междинното</a:t>
            </a:r>
            <a:r>
              <a:rPr lang="ru-RU" sz="1600" dirty="0" smtClean="0"/>
              <a:t> звено за оценка на </a:t>
            </a:r>
            <a:r>
              <a:rPr lang="ru-RU" sz="1600" dirty="0" err="1" smtClean="0"/>
              <a:t>проекти</a:t>
            </a:r>
            <a:r>
              <a:rPr lang="ru-RU" sz="1600" dirty="0" smtClean="0"/>
              <a:t> по Приоритетна Ос 1 на ОПРР 2014-2020. </a:t>
            </a:r>
            <a:endParaRPr lang="bg-BG" sz="2400" dirty="0"/>
          </a:p>
        </p:txBody>
      </p:sp>
      <p:pic>
        <p:nvPicPr>
          <p:cNvPr id="2007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8839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4129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 algn="ctr">
              <a:buNone/>
            </a:pPr>
            <a:r>
              <a:rPr lang="bg-BG" dirty="0" smtClean="0"/>
              <a:t>Проект </a:t>
            </a:r>
            <a:r>
              <a:rPr lang="en-US" dirty="0" smtClean="0"/>
              <a:t>BG16RFOP001-1.018-0002-C01</a:t>
            </a:r>
            <a:endParaRPr lang="bg-BG" dirty="0" smtClean="0"/>
          </a:p>
          <a:p>
            <a:pPr marL="109537" indent="0" algn="ctr">
              <a:buNone/>
            </a:pPr>
            <a:endParaRPr lang="ru-RU" sz="2000" dirty="0" smtClean="0"/>
          </a:p>
          <a:p>
            <a:pPr marL="109537" indent="0" algn="ctr">
              <a:buNone/>
            </a:pP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Подобряване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градска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среда </a:t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град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Перник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800" dirty="0"/>
              <a:t>чрез </a:t>
            </a:r>
            <a:r>
              <a:rPr lang="ru-RU" sz="1800" dirty="0" err="1"/>
              <a:t>изпълнението</a:t>
            </a:r>
            <a:r>
              <a:rPr lang="ru-RU" sz="1800" dirty="0"/>
              <a:t> на </a:t>
            </a:r>
            <a:r>
              <a:rPr lang="ru-RU" sz="1800" dirty="0" err="1"/>
              <a:t>обекти</a:t>
            </a:r>
            <a:r>
              <a:rPr lang="ru-RU" sz="1800" dirty="0"/>
              <a:t>:</a:t>
            </a:r>
          </a:p>
          <a:p>
            <a:pPr marL="719138" indent="0">
              <a:buNone/>
            </a:pPr>
            <a:r>
              <a:rPr lang="ru-RU" sz="2000" dirty="0" smtClean="0"/>
              <a:t> </a:t>
            </a:r>
            <a:r>
              <a:rPr lang="ru-RU" sz="1800" dirty="0" smtClean="0"/>
              <a:t>1</a:t>
            </a:r>
            <a:r>
              <a:rPr lang="ru-RU" sz="1800" dirty="0"/>
              <a:t>. "</a:t>
            </a:r>
            <a:r>
              <a:rPr lang="ru-RU" sz="1800" dirty="0" err="1"/>
              <a:t>Благоустрояване</a:t>
            </a:r>
            <a:r>
              <a:rPr lang="ru-RU" sz="1800" dirty="0"/>
              <a:t> на </a:t>
            </a:r>
            <a:r>
              <a:rPr lang="ru-RU" sz="1800" dirty="0" err="1"/>
              <a:t>кв.Тева</a:t>
            </a:r>
            <a:r>
              <a:rPr lang="ru-RU" sz="1800" dirty="0"/>
              <a:t>" ;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2</a:t>
            </a:r>
            <a:r>
              <a:rPr lang="ru-RU" sz="1800" dirty="0"/>
              <a:t>. "Парк на </a:t>
            </a:r>
            <a:r>
              <a:rPr lang="ru-RU" sz="1800" dirty="0" err="1"/>
              <a:t>предизвикателствата</a:t>
            </a:r>
            <a:r>
              <a:rPr lang="ru-RU" sz="1800" dirty="0"/>
              <a:t> в </a:t>
            </a:r>
            <a:r>
              <a:rPr lang="ru-RU" sz="1800" dirty="0" err="1"/>
              <a:t>местност</a:t>
            </a:r>
            <a:r>
              <a:rPr lang="ru-RU" sz="1800" dirty="0"/>
              <a:t> </a:t>
            </a:r>
            <a:r>
              <a:rPr lang="ru-RU" sz="1800" dirty="0" err="1"/>
              <a:t>Войниковец</a:t>
            </a:r>
            <a:r>
              <a:rPr lang="ru-RU" sz="1800" dirty="0"/>
              <a:t>" ;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3</a:t>
            </a:r>
            <a:r>
              <a:rPr lang="ru-RU" sz="1800" dirty="0"/>
              <a:t>. "Мост над река Струма при ул. </a:t>
            </a:r>
            <a:r>
              <a:rPr lang="ru-RU" sz="1800" dirty="0" smtClean="0"/>
              <a:t>Струма"</a:t>
            </a:r>
          </a:p>
          <a:p>
            <a:pPr marL="109537" indent="0">
              <a:buNone/>
            </a:pPr>
            <a:endParaRPr lang="ru-RU" sz="1800" dirty="0" smtClean="0"/>
          </a:p>
          <a:p>
            <a:pPr marL="109537" indent="0">
              <a:buNone/>
            </a:pPr>
            <a:r>
              <a:rPr lang="bg-BG" sz="1800" dirty="0" smtClean="0"/>
              <a:t>Период на изпълнение: 24.10.2016-24.10.2018</a:t>
            </a:r>
          </a:p>
          <a:p>
            <a:pPr marL="109537" indent="0">
              <a:buNone/>
            </a:pPr>
            <a:r>
              <a:rPr lang="bg-BG" sz="1800" dirty="0" smtClean="0"/>
              <a:t>Бюджет: </a:t>
            </a:r>
            <a:r>
              <a:rPr lang="en-US" sz="1800" dirty="0"/>
              <a:t>3 937 </a:t>
            </a:r>
            <a:r>
              <a:rPr lang="en-US" sz="1800" dirty="0" smtClean="0"/>
              <a:t>974.42 </a:t>
            </a:r>
            <a:r>
              <a:rPr lang="bg-BG" sz="1800" dirty="0" smtClean="0"/>
              <a:t>лв.</a:t>
            </a:r>
          </a:p>
          <a:p>
            <a:pPr marL="109537" indent="0">
              <a:buNone/>
            </a:pPr>
            <a:endParaRPr lang="bg-BG" sz="18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9" y="76200"/>
            <a:ext cx="8839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5041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>
          <a:xfrm>
            <a:off x="459297" y="1828800"/>
            <a:ext cx="8229600" cy="4114800"/>
          </a:xfrm>
        </p:spPr>
        <p:txBody>
          <a:bodyPr/>
          <a:lstStyle/>
          <a:p>
            <a:r>
              <a:rPr lang="ru-RU" sz="2800" dirty="0" err="1" smtClean="0"/>
              <a:t>Благоустрояване</a:t>
            </a:r>
            <a:r>
              <a:rPr lang="ru-RU" sz="2800" dirty="0" smtClean="0"/>
              <a:t> на </a:t>
            </a:r>
            <a:r>
              <a:rPr lang="ru-RU" sz="2800" dirty="0" err="1" smtClean="0"/>
              <a:t>кв.Тева</a:t>
            </a:r>
            <a:endParaRPr lang="bg-BG" dirty="0"/>
          </a:p>
        </p:txBody>
      </p:sp>
      <p:pic>
        <p:nvPicPr>
          <p:cNvPr id="228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97" y="381000"/>
            <a:ext cx="8839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311014"/>
            <a:ext cx="3446981" cy="19389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47387"/>
            <a:ext cx="2821497" cy="211612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90800"/>
            <a:ext cx="3886200" cy="29146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50068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dirty="0" smtClean="0"/>
              <a:t>Парк на </a:t>
            </a:r>
            <a:r>
              <a:rPr lang="ru-RU" sz="2000" dirty="0" err="1" smtClean="0"/>
              <a:t>предизвикателствата</a:t>
            </a:r>
            <a:r>
              <a:rPr lang="ru-RU" sz="2000" dirty="0" smtClean="0"/>
              <a:t> в </a:t>
            </a:r>
            <a:r>
              <a:rPr lang="ru-RU" sz="2000" dirty="0" err="1" smtClean="0"/>
              <a:t>местност</a:t>
            </a:r>
            <a:r>
              <a:rPr lang="ru-RU" sz="2000" dirty="0" smtClean="0"/>
              <a:t> </a:t>
            </a:r>
            <a:r>
              <a:rPr lang="ru-RU" sz="2000" dirty="0" err="1" smtClean="0"/>
              <a:t>Войниковец</a:t>
            </a:r>
            <a:endParaRPr lang="bg-BG" sz="2000" dirty="0"/>
          </a:p>
        </p:txBody>
      </p:sp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8763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438400"/>
            <a:ext cx="3403600" cy="2552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505199"/>
            <a:ext cx="3810000" cy="2143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9148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>
          <a:xfrm>
            <a:off x="1447800" y="2438400"/>
            <a:ext cx="6781800" cy="1600200"/>
          </a:xfrm>
        </p:spPr>
        <p:txBody>
          <a:bodyPr/>
          <a:lstStyle/>
          <a:p>
            <a:pPr marL="109537" indent="0">
              <a:buNone/>
            </a:pPr>
            <a:r>
              <a:rPr lang="bg-BG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Реализирани проекти </a:t>
            </a:r>
            <a:br>
              <a:rPr lang="bg-BG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bg-BG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 ОПРР 2007-2013 г.</a:t>
            </a:r>
            <a:endParaRPr lang="bg-BG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5167"/>
            <a:ext cx="3938587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9283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46531"/>
            <a:ext cx="2840982" cy="3792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73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839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053" y="2590800"/>
            <a:ext cx="3880607" cy="2910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авоъгълник 2"/>
          <p:cNvSpPr/>
          <p:nvPr/>
        </p:nvSpPr>
        <p:spPr>
          <a:xfrm>
            <a:off x="609600" y="1600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Мост над река Струма при ул. Струма"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2541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 algn="ctr">
              <a:buNone/>
            </a:pPr>
            <a:endParaRPr lang="ru-RU" sz="2000" dirty="0" smtClean="0"/>
          </a:p>
          <a:p>
            <a:pPr marL="109537" indent="0" algn="ctr">
              <a:buNone/>
            </a:pPr>
            <a:r>
              <a:rPr lang="ru-RU" sz="2000" dirty="0" smtClean="0"/>
              <a:t>Проект </a:t>
            </a:r>
            <a:r>
              <a:rPr lang="en-US" sz="2000" dirty="0"/>
              <a:t>BG16RFOP001-1.018-0001-C02</a:t>
            </a:r>
            <a:endParaRPr lang="ru-RU" sz="2000" dirty="0" smtClean="0"/>
          </a:p>
          <a:p>
            <a:pPr marL="109537" indent="0" algn="ctr">
              <a:buNone/>
            </a:pP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Обследване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на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енергийна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ефективност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и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прилагане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на мерки за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енергийна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ефективност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b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2000" b="1" dirty="0" smtClean="0"/>
              <a:t>(</a:t>
            </a:r>
            <a:r>
              <a:rPr lang="ru-RU" sz="2000" b="1" dirty="0" err="1"/>
              <a:t>основен</a:t>
            </a:r>
            <a:r>
              <a:rPr lang="ru-RU" sz="2000" b="1" dirty="0"/>
              <a:t> ремонт и </a:t>
            </a:r>
            <a:r>
              <a:rPr lang="ru-RU" sz="2000" b="1" dirty="0" err="1"/>
              <a:t>въвеждане</a:t>
            </a:r>
            <a:r>
              <a:rPr lang="ru-RU" sz="2000" b="1" dirty="0"/>
              <a:t> на </a:t>
            </a:r>
            <a:r>
              <a:rPr lang="ru-RU" sz="2000" b="1" dirty="0" err="1"/>
              <a:t>енергоспестяващи</a:t>
            </a:r>
            <a:r>
              <a:rPr lang="ru-RU" sz="2000" b="1" dirty="0"/>
              <a:t> мерки)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на </a:t>
            </a:r>
            <a:r>
              <a:rPr lang="ru-RU" sz="2000" b="1" dirty="0"/>
              <a:t>ЦДГ № 8 „</a:t>
            </a:r>
            <a:r>
              <a:rPr lang="ru-RU" sz="2000" b="1" dirty="0" err="1"/>
              <a:t>Изворче</a:t>
            </a:r>
            <a:r>
              <a:rPr lang="ru-RU" sz="2000" b="1" dirty="0"/>
              <a:t>” и ОДЗ №1 „</a:t>
            </a:r>
            <a:r>
              <a:rPr lang="ru-RU" sz="2000" b="1" dirty="0" err="1"/>
              <a:t>Миньорче</a:t>
            </a:r>
            <a:r>
              <a:rPr lang="ru-RU" sz="2000" b="1" dirty="0" smtClean="0"/>
              <a:t>”</a:t>
            </a:r>
            <a:endParaRPr lang="bg-BG" sz="2000" b="1" dirty="0"/>
          </a:p>
          <a:p>
            <a:pPr marL="109537" indent="0">
              <a:buNone/>
            </a:pPr>
            <a:endParaRPr lang="bg-BG" sz="2000" dirty="0" smtClean="0"/>
          </a:p>
          <a:p>
            <a:pPr marL="109537" indent="0">
              <a:buNone/>
            </a:pPr>
            <a:r>
              <a:rPr lang="bg-BG" sz="2000" dirty="0" smtClean="0"/>
              <a:t>Период на изпълнение: 24.10.2016-24.10.2018</a:t>
            </a:r>
          </a:p>
          <a:p>
            <a:pPr marL="109537" indent="0">
              <a:buNone/>
            </a:pPr>
            <a:r>
              <a:rPr lang="bg-BG" sz="2000" dirty="0" smtClean="0"/>
              <a:t>Бюджет: </a:t>
            </a:r>
            <a:r>
              <a:rPr lang="bg-BG" sz="2000" dirty="0"/>
              <a:t>1 699 </a:t>
            </a:r>
            <a:r>
              <a:rPr lang="bg-BG" sz="2000" dirty="0" smtClean="0"/>
              <a:t>927.23 лв.</a:t>
            </a:r>
          </a:p>
          <a:p>
            <a:pPr marL="109537" indent="0">
              <a:buNone/>
            </a:pPr>
            <a:endParaRPr lang="ru-RU" sz="2000" dirty="0" smtClean="0"/>
          </a:p>
        </p:txBody>
      </p:sp>
      <p:pic>
        <p:nvPicPr>
          <p:cNvPr id="201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78" y="152400"/>
            <a:ext cx="8610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441" y="5791200"/>
            <a:ext cx="744537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085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4589"/>
            <a:ext cx="8510631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Контейнер за съдържание 5" descr="http://zapernik.com/wp-content/uploads/2017/10/06-10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200400"/>
            <a:ext cx="3657600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46" y="2286000"/>
            <a:ext cx="3352800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Правоъгълник 2"/>
          <p:cNvSpPr/>
          <p:nvPr/>
        </p:nvSpPr>
        <p:spPr>
          <a:xfrm>
            <a:off x="909507" y="1752600"/>
            <a:ext cx="22529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/>
              <a:t>ЦДГ № 8 „Изворче”</a:t>
            </a:r>
          </a:p>
        </p:txBody>
      </p:sp>
    </p:spTree>
    <p:extLst>
      <p:ext uri="{BB962C8B-B14F-4D97-AF65-F5344CB8AC3E}">
        <p14:creationId xmlns:p14="http://schemas.microsoft.com/office/powerpoint/2010/main" val="1597388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 algn="ctr">
              <a:buNone/>
            </a:pPr>
            <a:r>
              <a:rPr lang="bg-BG" dirty="0" smtClean="0"/>
              <a:t>Проект </a:t>
            </a:r>
            <a:r>
              <a:rPr lang="en-US" dirty="0"/>
              <a:t>BG16RFOP001-1.018-0005-C02</a:t>
            </a:r>
            <a:endParaRPr lang="bg-BG" dirty="0" smtClean="0"/>
          </a:p>
          <a:p>
            <a:pPr marL="109537" indent="0" algn="ctr">
              <a:buNone/>
            </a:pPr>
            <a:endParaRPr lang="ru-RU" sz="2400" dirty="0" smtClean="0"/>
          </a:p>
          <a:p>
            <a:pPr marL="109537" indent="0" algn="ctr">
              <a:buNone/>
            </a:pP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Обновяване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саниране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ремонт и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въвеждане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на мерки за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енергийна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ефективност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на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сграда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на Община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Перник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Областна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администрация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109537" indent="0">
              <a:buNone/>
            </a:pPr>
            <a:endParaRPr lang="bg-BG" sz="2400" dirty="0" smtClean="0"/>
          </a:p>
          <a:p>
            <a:pPr marL="109537" indent="0">
              <a:buNone/>
            </a:pPr>
            <a:r>
              <a:rPr lang="bg-BG" sz="2400" dirty="0" smtClean="0"/>
              <a:t>Период на изпълнение: 20.03.2017-20.03.2019</a:t>
            </a:r>
          </a:p>
          <a:p>
            <a:pPr marL="109537" indent="0">
              <a:buNone/>
            </a:pPr>
            <a:r>
              <a:rPr lang="bg-BG" sz="2400" dirty="0" smtClean="0"/>
              <a:t>Бюджет: </a:t>
            </a:r>
            <a:r>
              <a:rPr lang="en-US" sz="2400" dirty="0"/>
              <a:t>2 853 505.74 </a:t>
            </a:r>
            <a:r>
              <a:rPr lang="bg-BG" sz="2400" dirty="0" smtClean="0"/>
              <a:t>лв.</a:t>
            </a:r>
          </a:p>
          <a:p>
            <a:pPr marL="109537" indent="0">
              <a:buNone/>
            </a:pPr>
            <a:endParaRPr lang="bg-BG" dirty="0"/>
          </a:p>
        </p:txBody>
      </p:sp>
      <p:pic>
        <p:nvPicPr>
          <p:cNvPr id="202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"/>
            <a:ext cx="8459598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791200"/>
            <a:ext cx="744537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6050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38200"/>
            <a:ext cx="6788943" cy="45259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8944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685800" y="2514600"/>
            <a:ext cx="7772400" cy="1829761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bg-BG" sz="7200" dirty="0" smtClean="0"/>
              <a:t>Предстоящи</a:t>
            </a:r>
            <a:endParaRPr lang="bg-BG" sz="7200" dirty="0"/>
          </a:p>
        </p:txBody>
      </p:sp>
      <p:pic>
        <p:nvPicPr>
          <p:cNvPr id="2037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9391"/>
            <a:ext cx="821072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4880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 algn="ctr">
              <a:buNone/>
            </a:pPr>
            <a:r>
              <a:rPr lang="bg-BG" sz="2400" dirty="0" smtClean="0"/>
              <a:t>ПРОЕКТ</a:t>
            </a:r>
          </a:p>
          <a:p>
            <a:pPr marL="109537" indent="0" algn="ctr">
              <a:buNone/>
            </a:pPr>
            <a:r>
              <a:rPr lang="bg-BG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Интегриран градски транспорт </a:t>
            </a:r>
            <a:r>
              <a:rPr lang="bg-BG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bg-BG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bg-BG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 </a:t>
            </a:r>
            <a:r>
              <a:rPr lang="bg-BG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град </a:t>
            </a:r>
            <a:r>
              <a:rPr lang="bg-BG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Перник</a:t>
            </a:r>
          </a:p>
          <a:p>
            <a:pPr marL="109537" indent="0" algn="ctr">
              <a:buNone/>
            </a:pPr>
            <a:endParaRPr lang="bg-BG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109537" indent="0">
              <a:buNone/>
            </a:pPr>
            <a:r>
              <a:rPr lang="bg-BG" sz="1800" dirty="0" smtClean="0"/>
              <a:t>Период на изпълнение 24 месеца</a:t>
            </a:r>
          </a:p>
          <a:p>
            <a:pPr marL="109537" indent="0">
              <a:buNone/>
            </a:pPr>
            <a:r>
              <a:rPr lang="bg-BG" sz="1800" dirty="0" smtClean="0"/>
              <a:t>Бюджет - 9 524 495.00, </a:t>
            </a:r>
            <a:br>
              <a:rPr lang="bg-BG" sz="1800" dirty="0" smtClean="0"/>
            </a:br>
            <a:r>
              <a:rPr lang="bg-BG" sz="1800" dirty="0" smtClean="0"/>
              <a:t>в т.ч. БФП - 6 556 680.00</a:t>
            </a:r>
          </a:p>
          <a:p>
            <a:pPr marL="109537" indent="0">
              <a:buNone/>
            </a:pPr>
            <a:r>
              <a:rPr lang="bg-BG" sz="1800" dirty="0" smtClean="0"/>
              <a:t>Компоненти:</a:t>
            </a:r>
          </a:p>
          <a:p>
            <a:r>
              <a:rPr lang="ru-RU" sz="1400" dirty="0" smtClean="0"/>
              <a:t>Система </a:t>
            </a:r>
            <a:r>
              <a:rPr lang="ru-RU" sz="1400" dirty="0"/>
              <a:t>за </a:t>
            </a:r>
            <a:r>
              <a:rPr lang="ru-RU" sz="1400" dirty="0" err="1"/>
              <a:t>контрол</a:t>
            </a:r>
            <a:r>
              <a:rPr lang="ru-RU" sz="1400" dirty="0"/>
              <a:t> на </a:t>
            </a:r>
            <a:r>
              <a:rPr lang="ru-RU" sz="1400" dirty="0" err="1"/>
              <a:t>обществения</a:t>
            </a:r>
            <a:r>
              <a:rPr lang="ru-RU" sz="1400" dirty="0"/>
              <a:t> транспорт</a:t>
            </a:r>
            <a:endParaRPr lang="bg-BG" sz="1400" b="1" i="1" dirty="0"/>
          </a:p>
          <a:p>
            <a:r>
              <a:rPr lang="ru-RU" sz="1400" dirty="0" err="1" smtClean="0"/>
              <a:t>Електронни</a:t>
            </a:r>
            <a:r>
              <a:rPr lang="ru-RU" sz="1400" dirty="0" smtClean="0"/>
              <a:t> </a:t>
            </a:r>
            <a:r>
              <a:rPr lang="ru-RU" sz="1400" dirty="0" err="1"/>
              <a:t>информационни</a:t>
            </a:r>
            <a:r>
              <a:rPr lang="ru-RU" sz="1400" dirty="0"/>
              <a:t> </a:t>
            </a:r>
            <a:r>
              <a:rPr lang="ru-RU" sz="1400" dirty="0" err="1"/>
              <a:t>табла</a:t>
            </a:r>
            <a:r>
              <a:rPr lang="ru-RU" sz="1400" dirty="0"/>
              <a:t> на </a:t>
            </a:r>
            <a:r>
              <a:rPr lang="ru-RU" sz="1400" dirty="0" err="1"/>
              <a:t>спирките</a:t>
            </a:r>
            <a:r>
              <a:rPr lang="ru-RU" sz="1400" dirty="0"/>
              <a:t> на ОГТ</a:t>
            </a:r>
            <a:endParaRPr lang="bg-BG" sz="1400" b="1" i="1" dirty="0"/>
          </a:p>
          <a:p>
            <a:r>
              <a:rPr lang="ru-RU" sz="1400" dirty="0" err="1" smtClean="0"/>
              <a:t>Електронна</a:t>
            </a:r>
            <a:r>
              <a:rPr lang="ru-RU" sz="1400" dirty="0" smtClean="0"/>
              <a:t> </a:t>
            </a:r>
            <a:r>
              <a:rPr lang="ru-RU" sz="1400" dirty="0"/>
              <a:t>система за </a:t>
            </a:r>
            <a:r>
              <a:rPr lang="ru-RU" sz="1400" dirty="0" err="1"/>
              <a:t>таксуване</a:t>
            </a:r>
            <a:r>
              <a:rPr lang="ru-RU" sz="1400" dirty="0"/>
              <a:t> на </a:t>
            </a:r>
            <a:r>
              <a:rPr lang="ru-RU" sz="1400" dirty="0" err="1"/>
              <a:t>пътниците</a:t>
            </a:r>
            <a:endParaRPr lang="bg-BG" sz="1400" b="1" i="1" dirty="0"/>
          </a:p>
          <a:p>
            <a:r>
              <a:rPr lang="ru-RU" sz="1400" dirty="0" smtClean="0"/>
              <a:t>Доставка </a:t>
            </a:r>
            <a:r>
              <a:rPr lang="ru-RU" sz="1400" dirty="0"/>
              <a:t>на нов подвижен </a:t>
            </a:r>
            <a:r>
              <a:rPr lang="ru-RU" sz="1400" dirty="0" err="1"/>
              <a:t>състав</a:t>
            </a:r>
            <a:r>
              <a:rPr lang="ru-RU" sz="1400" dirty="0"/>
              <a:t>, </a:t>
            </a:r>
            <a:r>
              <a:rPr lang="ru-RU" sz="1400" dirty="0" err="1"/>
              <a:t>отговарящ</a:t>
            </a:r>
            <a:r>
              <a:rPr lang="ru-RU" sz="1400" dirty="0"/>
              <a:t> на </a:t>
            </a:r>
            <a:r>
              <a:rPr lang="ru-RU" sz="1400" dirty="0" err="1"/>
              <a:t>европейската</a:t>
            </a:r>
            <a:r>
              <a:rPr lang="ru-RU" sz="1400" dirty="0"/>
              <a:t> нормативна </a:t>
            </a:r>
            <a:r>
              <a:rPr lang="ru-RU" sz="1400" dirty="0" err="1"/>
              <a:t>уредба</a:t>
            </a:r>
            <a:r>
              <a:rPr lang="ru-RU" sz="1400" dirty="0"/>
              <a:t> за </a:t>
            </a:r>
            <a:r>
              <a:rPr lang="ru-RU" sz="1400" dirty="0" err="1"/>
              <a:t>вредни</a:t>
            </a:r>
            <a:r>
              <a:rPr lang="ru-RU" sz="1400" dirty="0"/>
              <a:t> </a:t>
            </a:r>
            <a:r>
              <a:rPr lang="ru-RU" sz="1400" dirty="0" err="1"/>
              <a:t>емисии</a:t>
            </a:r>
            <a:r>
              <a:rPr lang="ru-RU" sz="1400" dirty="0"/>
              <a:t> от </a:t>
            </a:r>
            <a:r>
              <a:rPr lang="ru-RU" sz="1400" dirty="0" err="1"/>
              <a:t>двигателите</a:t>
            </a:r>
            <a:r>
              <a:rPr lang="ru-RU" sz="1400" dirty="0"/>
              <a:t> и </a:t>
            </a:r>
            <a:r>
              <a:rPr lang="ru-RU" sz="1400" dirty="0" err="1"/>
              <a:t>използване</a:t>
            </a:r>
            <a:r>
              <a:rPr lang="ru-RU" sz="1400" dirty="0"/>
              <a:t> на </a:t>
            </a:r>
            <a:r>
              <a:rPr lang="ru-RU" sz="1400" dirty="0" err="1"/>
              <a:t>възобновяеми</a:t>
            </a:r>
            <a:r>
              <a:rPr lang="ru-RU" sz="1400" dirty="0"/>
              <a:t>/</a:t>
            </a:r>
            <a:r>
              <a:rPr lang="ru-RU" sz="1400" dirty="0" err="1"/>
              <a:t>алтернативни</a:t>
            </a:r>
            <a:r>
              <a:rPr lang="ru-RU" sz="1400" dirty="0"/>
              <a:t> </a:t>
            </a:r>
            <a:r>
              <a:rPr lang="ru-RU" sz="1400" dirty="0" err="1"/>
              <a:t>енергийни</a:t>
            </a:r>
            <a:r>
              <a:rPr lang="ru-RU" sz="1400" dirty="0"/>
              <a:t> </a:t>
            </a:r>
            <a:r>
              <a:rPr lang="ru-RU" sz="1400" dirty="0" err="1"/>
              <a:t>източници</a:t>
            </a:r>
            <a:endParaRPr lang="bg-BG" sz="1400" b="1" i="1" dirty="0"/>
          </a:p>
          <a:p>
            <a:pPr marL="109537" indent="0">
              <a:buNone/>
            </a:pPr>
            <a:endParaRPr lang="bg-BG" dirty="0" smtClean="0"/>
          </a:p>
          <a:p>
            <a:pPr marL="109537" indent="0">
              <a:buNone/>
            </a:pPr>
            <a:endParaRPr lang="bg-BG" dirty="0"/>
          </a:p>
        </p:txBody>
      </p:sp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8839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2290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 algn="ctr">
              <a:buNone/>
            </a:pPr>
            <a:r>
              <a:rPr lang="ru-RU" sz="1800" dirty="0" smtClean="0"/>
              <a:t>Приоритетна ос 1 «Устойчиво и </a:t>
            </a:r>
            <a:r>
              <a:rPr lang="ru-RU" sz="1800" dirty="0" err="1" smtClean="0"/>
              <a:t>интегрирано</a:t>
            </a:r>
            <a:r>
              <a:rPr lang="ru-RU" sz="1800" dirty="0" smtClean="0"/>
              <a:t> </a:t>
            </a:r>
            <a:r>
              <a:rPr lang="ru-RU" sz="1800" dirty="0" err="1" smtClean="0"/>
              <a:t>градско</a:t>
            </a:r>
            <a:r>
              <a:rPr lang="ru-RU" sz="1800" dirty="0" smtClean="0"/>
              <a:t> развитие»</a:t>
            </a:r>
          </a:p>
          <a:p>
            <a:pPr marL="109537" indent="0" algn="ctr">
              <a:buNone/>
            </a:pPr>
            <a:endParaRPr lang="ru-RU" dirty="0" smtClean="0"/>
          </a:p>
          <a:p>
            <a:pPr marL="109537" indent="0" algn="ctr">
              <a:buNone/>
            </a:pPr>
            <a:r>
              <a:rPr lang="ru-RU" dirty="0" smtClean="0"/>
              <a:t>Проект </a:t>
            </a:r>
            <a:r>
              <a:rPr lang="en-US" dirty="0"/>
              <a:t>BG16RFOP001-1.018</a:t>
            </a:r>
            <a:endParaRPr lang="ru-RU" dirty="0" smtClean="0"/>
          </a:p>
          <a:p>
            <a:pPr marL="109537" indent="0" algn="ctr">
              <a:buNone/>
            </a:pP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109537" indent="0" algn="ctr">
              <a:buNone/>
            </a:pP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Изграждане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социални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жилища в кв. "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Тева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" -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Общинска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сграда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с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капацитет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100 души</a:t>
            </a:r>
            <a:endParaRPr lang="bg-BG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109537" indent="0">
              <a:buNone/>
            </a:pPr>
            <a:endParaRPr lang="bg-BG" dirty="0" smtClean="0"/>
          </a:p>
          <a:p>
            <a:pPr marL="109537" indent="0">
              <a:buNone/>
            </a:pPr>
            <a:r>
              <a:rPr lang="bg-BG" dirty="0" smtClean="0"/>
              <a:t>Период на изпълнение 30 месеца</a:t>
            </a:r>
          </a:p>
          <a:p>
            <a:pPr marL="109537" indent="0">
              <a:buNone/>
            </a:pPr>
            <a:r>
              <a:rPr lang="bg-BG" dirty="0" smtClean="0"/>
              <a:t>Бюджет 1829542,42 лв.</a:t>
            </a:r>
          </a:p>
          <a:p>
            <a:endParaRPr lang="bg-BG" dirty="0"/>
          </a:p>
        </p:txBody>
      </p:sp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8839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57200" y="36083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altLang="bg-BG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bg-BG" altLang="bg-BG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bg-BG" altLang="bg-BG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142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 algn="ctr">
              <a:buNone/>
            </a:pPr>
            <a:r>
              <a:rPr lang="bg-BG" sz="1800" dirty="0" smtClean="0"/>
              <a:t>Приоритетна ос „Регионална </a:t>
            </a:r>
            <a:r>
              <a:rPr lang="bg-BG" sz="1800" dirty="0"/>
              <a:t>социална </a:t>
            </a:r>
            <a:r>
              <a:rPr lang="bg-BG" sz="1800" dirty="0" smtClean="0"/>
              <a:t>инфраструктура“</a:t>
            </a:r>
          </a:p>
          <a:p>
            <a:pPr marL="109537" indent="0" algn="ctr">
              <a:buNone/>
            </a:pPr>
            <a:r>
              <a:rPr lang="ru-RU" sz="1400" dirty="0" smtClean="0"/>
              <a:t>Наименование на процедура „</a:t>
            </a:r>
            <a:r>
              <a:rPr lang="ru-RU" sz="1400" dirty="0" err="1"/>
              <a:t>Подкрепа</a:t>
            </a:r>
            <a:r>
              <a:rPr lang="ru-RU" sz="1400" dirty="0"/>
              <a:t> за </a:t>
            </a:r>
            <a:r>
              <a:rPr lang="ru-RU" sz="1400" dirty="0" err="1"/>
              <a:t>деинституционализация</a:t>
            </a:r>
            <a:r>
              <a:rPr lang="ru-RU" sz="1400" dirty="0"/>
              <a:t> на </a:t>
            </a:r>
            <a:r>
              <a:rPr lang="ru-RU" sz="1400" dirty="0" err="1"/>
              <a:t>грижите</a:t>
            </a:r>
            <a:r>
              <a:rPr lang="ru-RU" sz="1400" dirty="0"/>
              <a:t> за </a:t>
            </a:r>
            <a:r>
              <a:rPr lang="ru-RU" sz="1400" dirty="0" err="1"/>
              <a:t>деца</a:t>
            </a:r>
            <a:r>
              <a:rPr lang="ru-RU" sz="1400" dirty="0" smtClean="0"/>
              <a:t>“</a:t>
            </a:r>
          </a:p>
          <a:p>
            <a:pPr marL="109537" indent="0" algn="ctr">
              <a:buNone/>
            </a:pPr>
            <a:r>
              <a:rPr lang="bg-BG" sz="1800" dirty="0" smtClean="0"/>
              <a:t>Проект </a:t>
            </a:r>
            <a:r>
              <a:rPr lang="en-US" sz="1800" dirty="0" smtClean="0"/>
              <a:t>BG16RFOP001-5.001</a:t>
            </a:r>
            <a:endParaRPr lang="bg-BG" sz="1800" dirty="0" smtClean="0"/>
          </a:p>
          <a:p>
            <a:pPr marL="109537" indent="0" algn="ctr">
              <a:buNone/>
            </a:pPr>
            <a:endParaRPr lang="bg-BG" sz="800" dirty="0" smtClean="0"/>
          </a:p>
          <a:p>
            <a:pPr marL="109537" indent="0" algn="ctr">
              <a:buNone/>
            </a:pP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Подобряване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социалната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инфраструктура в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подкрепа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на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деинституционализацията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на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грижите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за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деца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в община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Перник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109537" indent="0">
              <a:buNone/>
            </a:pPr>
            <a:r>
              <a:rPr lang="bg-BG" sz="2400" dirty="0" smtClean="0"/>
              <a:t>Период на изпълнение 18 месеца</a:t>
            </a:r>
          </a:p>
          <a:p>
            <a:pPr marL="109537" indent="0">
              <a:buNone/>
            </a:pPr>
            <a:r>
              <a:rPr lang="bg-BG" sz="2400" dirty="0" smtClean="0"/>
              <a:t>Бюджет </a:t>
            </a:r>
            <a:r>
              <a:rPr lang="bg-BG" sz="2400" b="1" dirty="0"/>
              <a:t>199 833.30</a:t>
            </a:r>
            <a:r>
              <a:rPr lang="bg-BG" sz="2400" dirty="0" smtClean="0"/>
              <a:t> лв.</a:t>
            </a:r>
          </a:p>
          <a:p>
            <a:pPr marL="109537" indent="0" algn="r">
              <a:buNone/>
            </a:pPr>
            <a:r>
              <a:rPr lang="ru-RU" sz="1400" dirty="0" err="1" smtClean="0"/>
              <a:t>Проектът</a:t>
            </a:r>
            <a:r>
              <a:rPr lang="ru-RU" sz="1400" dirty="0" smtClean="0"/>
              <a:t> </a:t>
            </a:r>
            <a:r>
              <a:rPr lang="ru-RU" sz="1400" dirty="0" err="1"/>
              <a:t>предвижда</a:t>
            </a:r>
            <a:r>
              <a:rPr lang="ru-RU" sz="1400" dirty="0"/>
              <a:t> интервенции </a:t>
            </a:r>
            <a:r>
              <a:rPr lang="ru-RU" sz="1400" dirty="0" err="1"/>
              <a:t>върху</a:t>
            </a:r>
            <a:r>
              <a:rPr lang="ru-RU" sz="1400" dirty="0"/>
              <a:t> </a:t>
            </a:r>
            <a:r>
              <a:rPr lang="ru-RU" sz="1400" dirty="0" err="1"/>
              <a:t>материалната</a:t>
            </a:r>
            <a:r>
              <a:rPr lang="ru-RU" sz="1400" dirty="0"/>
              <a:t> база на </a:t>
            </a:r>
            <a:r>
              <a:rPr lang="ru-RU" sz="1400" dirty="0" err="1"/>
              <a:t>фукциониращите</a:t>
            </a:r>
            <a:r>
              <a:rPr lang="ru-RU" sz="1400" dirty="0"/>
              <a:t> в община </a:t>
            </a:r>
            <a:r>
              <a:rPr lang="ru-RU" sz="1400" dirty="0" err="1"/>
              <a:t>Перник</a:t>
            </a:r>
            <a:r>
              <a:rPr lang="ru-RU" sz="1400" dirty="0"/>
              <a:t> "</a:t>
            </a:r>
            <a:r>
              <a:rPr lang="ru-RU" sz="1400" dirty="0" err="1"/>
              <a:t>Дневен</a:t>
            </a:r>
            <a:r>
              <a:rPr lang="ru-RU" sz="1400" dirty="0"/>
              <a:t> </a:t>
            </a:r>
            <a:r>
              <a:rPr lang="ru-RU" sz="1400" dirty="0" err="1"/>
              <a:t>център</a:t>
            </a:r>
            <a:r>
              <a:rPr lang="ru-RU" sz="1400" dirty="0"/>
              <a:t> за </a:t>
            </a:r>
            <a:r>
              <a:rPr lang="ru-RU" sz="1400" dirty="0" err="1"/>
              <a:t>деца</a:t>
            </a:r>
            <a:r>
              <a:rPr lang="ru-RU" sz="1400" dirty="0"/>
              <a:t> с </a:t>
            </a:r>
            <a:r>
              <a:rPr lang="ru-RU" sz="1400" dirty="0" err="1"/>
              <a:t>увреждания</a:t>
            </a:r>
            <a:r>
              <a:rPr lang="ru-RU" sz="1400" dirty="0"/>
              <a:t>"/ДЦДУ/ и "</a:t>
            </a:r>
            <a:r>
              <a:rPr lang="ru-RU" sz="1400" dirty="0" err="1"/>
              <a:t>Център</a:t>
            </a:r>
            <a:r>
              <a:rPr lang="ru-RU" sz="1400" dirty="0"/>
              <a:t> за </a:t>
            </a:r>
            <a:r>
              <a:rPr lang="ru-RU" sz="1400" dirty="0" err="1"/>
              <a:t>обществена</a:t>
            </a:r>
            <a:r>
              <a:rPr lang="ru-RU" sz="1400" dirty="0"/>
              <a:t> </a:t>
            </a:r>
            <a:r>
              <a:rPr lang="ru-RU" sz="1400" dirty="0" err="1"/>
              <a:t>подкрепа</a:t>
            </a:r>
            <a:r>
              <a:rPr lang="ru-RU" sz="1400" dirty="0"/>
              <a:t>" /ЦОП/. </a:t>
            </a:r>
            <a:r>
              <a:rPr lang="ru-RU" sz="1400" dirty="0" err="1"/>
              <a:t>Предвидените</a:t>
            </a:r>
            <a:r>
              <a:rPr lang="ru-RU" sz="1400" dirty="0"/>
              <a:t> </a:t>
            </a:r>
            <a:r>
              <a:rPr lang="ru-RU" sz="1400" dirty="0" err="1"/>
              <a:t>дейности</a:t>
            </a:r>
            <a:r>
              <a:rPr lang="ru-RU" sz="1400" dirty="0"/>
              <a:t> </a:t>
            </a:r>
            <a:r>
              <a:rPr lang="ru-RU" sz="1400" dirty="0" err="1"/>
              <a:t>включват</a:t>
            </a:r>
            <a:r>
              <a:rPr lang="ru-RU" sz="1400" dirty="0"/>
              <a:t> ремонт на </a:t>
            </a:r>
            <a:r>
              <a:rPr lang="ru-RU" sz="1400" dirty="0" err="1"/>
              <a:t>съществуващи</a:t>
            </a:r>
            <a:r>
              <a:rPr lang="ru-RU" sz="1400" dirty="0"/>
              <a:t> помещения, </a:t>
            </a:r>
            <a:r>
              <a:rPr lang="ru-RU" sz="1400" dirty="0" err="1"/>
              <a:t>както</a:t>
            </a:r>
            <a:r>
              <a:rPr lang="ru-RU" sz="1400" dirty="0"/>
              <a:t> и </a:t>
            </a:r>
            <a:r>
              <a:rPr lang="ru-RU" sz="1400" dirty="0" err="1"/>
              <a:t>обзавеждането</a:t>
            </a:r>
            <a:r>
              <a:rPr lang="ru-RU" sz="1400" dirty="0"/>
              <a:t> и </a:t>
            </a:r>
            <a:r>
              <a:rPr lang="ru-RU" sz="1400" dirty="0" err="1"/>
              <a:t>оборудването</a:t>
            </a:r>
            <a:r>
              <a:rPr lang="ru-RU" sz="1400" dirty="0"/>
              <a:t> им, </a:t>
            </a:r>
            <a:r>
              <a:rPr lang="ru-RU" sz="1400" dirty="0" err="1"/>
              <a:t>като</a:t>
            </a:r>
            <a:r>
              <a:rPr lang="ru-RU" sz="1400" dirty="0"/>
              <a:t> по </a:t>
            </a:r>
            <a:r>
              <a:rPr lang="ru-RU" sz="1400" dirty="0" err="1"/>
              <a:t>този</a:t>
            </a:r>
            <a:r>
              <a:rPr lang="ru-RU" sz="1400" dirty="0"/>
              <a:t> начин </a:t>
            </a:r>
            <a:r>
              <a:rPr lang="ru-RU" sz="1400" dirty="0" err="1"/>
              <a:t>ще</a:t>
            </a:r>
            <a:r>
              <a:rPr lang="ru-RU" sz="1400" dirty="0"/>
              <a:t> се </a:t>
            </a:r>
            <a:r>
              <a:rPr lang="ru-RU" sz="1400" dirty="0" err="1"/>
              <a:t>осигури</a:t>
            </a:r>
            <a:r>
              <a:rPr lang="ru-RU" sz="1400" dirty="0"/>
              <a:t> </a:t>
            </a:r>
            <a:r>
              <a:rPr lang="ru-RU" sz="1400" dirty="0" err="1"/>
              <a:t>подходяща</a:t>
            </a:r>
            <a:r>
              <a:rPr lang="ru-RU" sz="1400" dirty="0"/>
              <a:t> и </a:t>
            </a:r>
            <a:r>
              <a:rPr lang="ru-RU" sz="1400" dirty="0" err="1"/>
              <a:t>ефективна</a:t>
            </a:r>
            <a:r>
              <a:rPr lang="ru-RU" sz="1400" dirty="0"/>
              <a:t> </a:t>
            </a:r>
            <a:r>
              <a:rPr lang="ru-RU" sz="1400" dirty="0" err="1"/>
              <a:t>социална</a:t>
            </a:r>
            <a:r>
              <a:rPr lang="ru-RU" sz="1400" dirty="0"/>
              <a:t> инфраструктура, </a:t>
            </a:r>
            <a:r>
              <a:rPr lang="ru-RU" sz="1400" dirty="0" err="1"/>
              <a:t>позволяваща</a:t>
            </a:r>
            <a:r>
              <a:rPr lang="ru-RU" sz="1400" dirty="0"/>
              <a:t> </a:t>
            </a:r>
            <a:r>
              <a:rPr lang="ru-RU" sz="1400" dirty="0" err="1"/>
              <a:t>предоставянето</a:t>
            </a:r>
            <a:r>
              <a:rPr lang="ru-RU" sz="1400" dirty="0"/>
              <a:t> на нов вид услуги.</a:t>
            </a:r>
            <a:endParaRPr lang="bg-BG" sz="1400" dirty="0"/>
          </a:p>
        </p:txBody>
      </p:sp>
      <p:pic>
        <p:nvPicPr>
          <p:cNvPr id="2068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8839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0067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16" descr="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71600"/>
            <a:ext cx="6553200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9182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8229600" cy="3962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bg-BG" altLang="bg-BG" b="1" dirty="0" smtClean="0"/>
              <a:t>Проект</a:t>
            </a:r>
          </a:p>
          <a:p>
            <a:pPr algn="ctr" eaLnBrk="1" hangingPunct="1">
              <a:buFontTx/>
              <a:buNone/>
            </a:pPr>
            <a:r>
              <a:rPr lang="bg-BG" altLang="bg-BG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Рехабилитация и реконструкция </a:t>
            </a:r>
            <a:br>
              <a:rPr lang="bg-BG" altLang="bg-BG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bg-BG" altLang="bg-BG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 път  PER 1105 Дивотино – Люлин – Големо Бучино, Община Перник</a:t>
            </a:r>
            <a:endParaRPr lang="en-US" altLang="bg-BG" sz="20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 eaLnBrk="1" hangingPunct="1">
              <a:buFontTx/>
              <a:buNone/>
            </a:pPr>
            <a:endParaRPr lang="bg-BG" altLang="bg-BG" sz="20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eaLnBrk="1" hangingPunct="1"/>
            <a:r>
              <a:rPr lang="bg-BG" altLang="bg-BG" sz="1800" dirty="0" smtClean="0"/>
              <a:t>Период на изпълнение - 2009-2010 г.</a:t>
            </a:r>
          </a:p>
          <a:p>
            <a:pPr eaLnBrk="1" hangingPunct="1"/>
            <a:r>
              <a:rPr lang="bg-BG" altLang="bg-BG" sz="1800" dirty="0" smtClean="0"/>
              <a:t>Бюджет - </a:t>
            </a:r>
            <a:r>
              <a:rPr lang="bg-BG" sz="1800" dirty="0"/>
              <a:t>2 695 793,00</a:t>
            </a:r>
            <a:r>
              <a:rPr lang="bg-BG" sz="1800" dirty="0" smtClean="0"/>
              <a:t> </a:t>
            </a:r>
            <a:r>
              <a:rPr lang="bg-BG" altLang="bg-BG" sz="1800" dirty="0" smtClean="0"/>
              <a:t>лв. </a:t>
            </a:r>
          </a:p>
          <a:p>
            <a:pPr eaLnBrk="1" hangingPunct="1">
              <a:lnSpc>
                <a:spcPct val="80000"/>
              </a:lnSpc>
            </a:pPr>
            <a:r>
              <a:rPr lang="bg-BG" altLang="bg-BG" sz="1800" dirty="0"/>
              <a:t>Резултати</a:t>
            </a:r>
            <a:r>
              <a:rPr lang="bg-BG" altLang="bg-BG" sz="2800" dirty="0" smtClean="0"/>
              <a:t>: </a:t>
            </a:r>
          </a:p>
          <a:p>
            <a:pPr marL="720725" indent="-276225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bg-BG" altLang="bg-BG" sz="1600" dirty="0" err="1" smtClean="0"/>
              <a:t>Рехабилитирани</a:t>
            </a:r>
            <a:r>
              <a:rPr lang="bg-BG" altLang="bg-BG" sz="1600" dirty="0" smtClean="0"/>
              <a:t> и реконструирани 3.295 км общински път извън регулационните граници на населените места.</a:t>
            </a:r>
          </a:p>
          <a:p>
            <a:pPr marL="720725" indent="-276225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bg-BG" altLang="bg-BG" sz="1600" dirty="0" smtClean="0"/>
              <a:t>Изградена отводнителна система за отвеждане на повърхностни води. </a:t>
            </a:r>
          </a:p>
          <a:p>
            <a:pPr eaLnBrk="1" hangingPunct="1"/>
            <a:endParaRPr lang="bg-BG" altLang="bg-BG" sz="2800" dirty="0" smtClean="0"/>
          </a:p>
          <a:p>
            <a:pPr eaLnBrk="1" hangingPunct="1"/>
            <a:endParaRPr lang="bg-BG" altLang="bg-BG" sz="2800" dirty="0" smtClean="0"/>
          </a:p>
          <a:p>
            <a:pPr algn="ctr" eaLnBrk="1" hangingPunct="1">
              <a:buFontTx/>
              <a:buNone/>
            </a:pPr>
            <a:endParaRPr lang="bg-BG" altLang="bg-BG" b="1" i="1" dirty="0" smtClean="0"/>
          </a:p>
          <a:p>
            <a:pPr algn="ctr" eaLnBrk="1" hangingPunct="1"/>
            <a:endParaRPr lang="bg-BG" altLang="bg-BG" b="1" i="1" dirty="0" smtClean="0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13" y="54587"/>
            <a:ext cx="3938587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>
          <a:xfrm>
            <a:off x="838200" y="1752600"/>
            <a:ext cx="6019800" cy="1643062"/>
          </a:xfrm>
        </p:spPr>
        <p:txBody>
          <a:bodyPr>
            <a:prstTxWarp prst="textSlantUp">
              <a:avLst/>
            </a:prstTxWarp>
          </a:bodyPr>
          <a:lstStyle/>
          <a:p>
            <a:pPr marL="109537" indent="0">
              <a:buNone/>
            </a:pPr>
            <a:r>
              <a:rPr lang="bg-BG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БЛАГОДАРЯ ЗА ВНИМАНИЕТО!</a:t>
            </a:r>
            <a:endParaRPr lang="bg-BG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82" y="23769"/>
            <a:ext cx="91440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ово поле 2"/>
          <p:cNvSpPr txBox="1"/>
          <p:nvPr/>
        </p:nvSpPr>
        <p:spPr>
          <a:xfrm>
            <a:off x="993949" y="4248834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Вяра </a:t>
            </a:r>
            <a:r>
              <a:rPr lang="bg-BG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Церовска</a:t>
            </a:r>
            <a:endParaRPr lang="bg-BG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bg-BG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Кмет на община Перник</a:t>
            </a:r>
            <a:endParaRPr lang="bg-BG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Текстово поле 3"/>
          <p:cNvSpPr txBox="1"/>
          <p:nvPr/>
        </p:nvSpPr>
        <p:spPr>
          <a:xfrm>
            <a:off x="4724400" y="4724400"/>
            <a:ext cx="4267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2300 Перник</a:t>
            </a:r>
          </a:p>
          <a:p>
            <a:r>
              <a:rPr lang="bg-BG" dirty="0" smtClean="0"/>
              <a:t>Пл. „Свети Иван Рилски 1А</a:t>
            </a:r>
          </a:p>
          <a:p>
            <a:r>
              <a:rPr lang="bg-BG" dirty="0" smtClean="0"/>
              <a:t>Тел. +359 76 684 210</a:t>
            </a:r>
            <a:endParaRPr lang="en-US" dirty="0" smtClean="0"/>
          </a:p>
          <a:p>
            <a:r>
              <a:rPr lang="en-US" dirty="0" smtClean="0"/>
              <a:t>E-mail: </a:t>
            </a:r>
            <a:r>
              <a:rPr lang="en-US" dirty="0" smtClean="0">
                <a:hlinkClick r:id="rId3"/>
              </a:rPr>
              <a:t>obshtina@pernik.bg</a:t>
            </a:r>
            <a:endParaRPr lang="en-US" dirty="0" smtClean="0"/>
          </a:p>
          <a:p>
            <a:r>
              <a:rPr lang="en-US" dirty="0" smtClean="0"/>
              <a:t>Web: www.pernik.bg</a:t>
            </a:r>
            <a:endParaRPr lang="bg-BG" dirty="0" smtClean="0"/>
          </a:p>
          <a:p>
            <a:endParaRPr lang="bg-BG" dirty="0" smtClean="0"/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29120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IMGP03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05000"/>
            <a:ext cx="6248400" cy="4155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13" y="130175"/>
            <a:ext cx="3938587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981200"/>
            <a:ext cx="8229600" cy="4495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bg-BG" altLang="bg-BG" sz="3600" dirty="0" smtClean="0"/>
              <a:t>Проект</a:t>
            </a:r>
          </a:p>
          <a:p>
            <a:pPr algn="ctr" eaLnBrk="1" hangingPunct="1">
              <a:buFontTx/>
              <a:buNone/>
            </a:pPr>
            <a:r>
              <a:rPr lang="bg-BG" altLang="bg-BG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Укрепване на </a:t>
            </a:r>
            <a:r>
              <a:rPr lang="bg-BG" altLang="bg-BG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свлачището</a:t>
            </a:r>
            <a:r>
              <a:rPr lang="bg-BG" altLang="bg-BG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bg-BG" altLang="bg-BG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bg-BG" altLang="bg-BG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с.Планиница</a:t>
            </a:r>
          </a:p>
          <a:p>
            <a:pPr marL="0" indent="0" eaLnBrk="1" hangingPunct="1"/>
            <a:r>
              <a:rPr lang="bg-BG" altLang="bg-BG" sz="2400" dirty="0" smtClean="0"/>
              <a:t>Период на изпълнение –  	2010 – юни 2011 г.</a:t>
            </a:r>
          </a:p>
          <a:p>
            <a:pPr marL="0" indent="0" eaLnBrk="1" hangingPunct="1"/>
            <a:r>
              <a:rPr lang="bg-BG" altLang="bg-BG" sz="2400" dirty="0" smtClean="0"/>
              <a:t>Бюджет – </a:t>
            </a:r>
            <a:r>
              <a:rPr lang="bg-BG" sz="2400" dirty="0"/>
              <a:t>783 655,13</a:t>
            </a:r>
            <a:r>
              <a:rPr lang="bg-BG" sz="2400" dirty="0" smtClean="0"/>
              <a:t> </a:t>
            </a:r>
            <a:r>
              <a:rPr lang="bg-BG" altLang="bg-BG" sz="2400" dirty="0" smtClean="0"/>
              <a:t>лв.</a:t>
            </a:r>
          </a:p>
          <a:p>
            <a:pPr algn="ctr" eaLnBrk="1" hangingPunct="1">
              <a:buFontTx/>
              <a:buNone/>
            </a:pPr>
            <a:endParaRPr lang="bg-BG" altLang="bg-BG" sz="2400" b="1" i="1" dirty="0" smtClean="0"/>
          </a:p>
          <a:p>
            <a:pPr eaLnBrk="1" hangingPunct="1"/>
            <a:endParaRPr lang="bg-BG" altLang="bg-BG" sz="4400" b="1" i="1" dirty="0" smtClean="0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13" y="76200"/>
            <a:ext cx="3938587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101_0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48050"/>
            <a:ext cx="3086100" cy="4114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6" descr="100_415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76400"/>
            <a:ext cx="34290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474" y="31459"/>
            <a:ext cx="3938587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905000"/>
            <a:ext cx="8763000" cy="4953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bg-BG" dirty="0" smtClean="0"/>
              <a:t>ПРОЕКТ</a:t>
            </a:r>
            <a:br>
              <a:rPr lang="ru-RU" altLang="bg-BG" dirty="0" smtClean="0"/>
            </a:br>
            <a:r>
              <a:rPr lang="ru-RU" altLang="bg-BG" sz="24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Прилагане</a:t>
            </a:r>
            <a:r>
              <a:rPr lang="ru-RU" altLang="bg-BG" sz="2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на мерки за </a:t>
            </a:r>
            <a:r>
              <a:rPr lang="ru-RU" altLang="bg-BG" sz="24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енергийна</a:t>
            </a:r>
            <a:r>
              <a:rPr lang="ru-RU" altLang="bg-BG" sz="2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altLang="bg-BG" sz="24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ефективност</a:t>
            </a:r>
            <a:r>
              <a:rPr lang="ru-RU" altLang="bg-BG" sz="2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в </a:t>
            </a:r>
            <a:r>
              <a:rPr lang="ru-RU" altLang="bg-BG" sz="24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общинската</a:t>
            </a:r>
            <a:r>
              <a:rPr lang="ru-RU" altLang="bg-BG" sz="2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altLang="bg-BG" sz="24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образователна</a:t>
            </a:r>
            <a:r>
              <a:rPr lang="ru-RU" altLang="bg-BG" sz="2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инфраструктура”, </a:t>
            </a:r>
            <a:br>
              <a:rPr lang="ru-RU" altLang="bg-BG" sz="2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altLang="bg-BG" sz="2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гр. </a:t>
            </a:r>
            <a:r>
              <a:rPr lang="ru-RU" altLang="bg-BG" sz="24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Перник</a:t>
            </a:r>
            <a:r>
              <a:rPr lang="ru-RU" altLang="bg-BG" sz="2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ru-RU" altLang="bg-BG" sz="1800" dirty="0" smtClean="0"/>
              <a:t>за </a:t>
            </a:r>
            <a:r>
              <a:rPr lang="ru-RU" altLang="bg-BG" sz="1800" dirty="0" err="1" smtClean="0"/>
              <a:t>обектите</a:t>
            </a:r>
            <a:r>
              <a:rPr lang="ru-RU" altLang="bg-BG" sz="1800" dirty="0" smtClean="0"/>
              <a:t>: ІV СОУ „Св. Климент </a:t>
            </a:r>
            <a:r>
              <a:rPr lang="ru-RU" altLang="bg-BG" sz="1800" dirty="0" err="1"/>
              <a:t>О</a:t>
            </a:r>
            <a:r>
              <a:rPr lang="ru-RU" altLang="bg-BG" sz="1800" dirty="0" err="1" smtClean="0"/>
              <a:t>хридски</a:t>
            </a:r>
            <a:r>
              <a:rPr lang="ru-RU" altLang="bg-BG" sz="1800" dirty="0" smtClean="0"/>
              <a:t>”, Х ОУ „Алеко Константинов” и </a:t>
            </a:r>
            <a:br>
              <a:rPr lang="ru-RU" altLang="bg-BG" sz="1800" dirty="0" smtClean="0"/>
            </a:br>
            <a:r>
              <a:rPr lang="ru-RU" altLang="bg-BG" sz="1800" dirty="0" err="1" smtClean="0"/>
              <a:t>Спортно</a:t>
            </a:r>
            <a:r>
              <a:rPr lang="ru-RU" altLang="bg-BG" sz="1800" dirty="0" smtClean="0"/>
              <a:t> училище „Олимпиец”; ЦДГ №6 „</a:t>
            </a:r>
            <a:r>
              <a:rPr lang="ru-RU" altLang="bg-BG" sz="1800" dirty="0" err="1" smtClean="0"/>
              <a:t>Българче</a:t>
            </a:r>
            <a:r>
              <a:rPr lang="ru-RU" altLang="bg-BG" sz="1800" dirty="0" smtClean="0"/>
              <a:t>”,</a:t>
            </a:r>
            <a:br>
              <a:rPr lang="ru-RU" altLang="bg-BG" sz="1800" dirty="0" smtClean="0"/>
            </a:br>
            <a:r>
              <a:rPr lang="ru-RU" altLang="bg-BG" sz="1800" dirty="0" err="1" smtClean="0"/>
              <a:t>намиращи</a:t>
            </a:r>
            <a:r>
              <a:rPr lang="ru-RU" altLang="bg-BG" sz="1800" dirty="0" smtClean="0"/>
              <a:t> се в кв. „</a:t>
            </a:r>
            <a:r>
              <a:rPr lang="ru-RU" altLang="bg-BG" sz="1800" dirty="0" err="1" smtClean="0"/>
              <a:t>Изток</a:t>
            </a:r>
            <a:r>
              <a:rPr lang="ru-RU" altLang="bg-BG" sz="1800" dirty="0" smtClean="0"/>
              <a:t>”</a:t>
            </a:r>
          </a:p>
          <a:p>
            <a:pPr algn="ctr" eaLnBrk="1" hangingPunct="1">
              <a:buFontTx/>
              <a:buNone/>
            </a:pPr>
            <a:endParaRPr lang="ru-RU" altLang="bg-BG" sz="1600" dirty="0" smtClean="0"/>
          </a:p>
          <a:p>
            <a:pPr eaLnBrk="1" hangingPunct="1"/>
            <a:r>
              <a:rPr lang="ru-RU" altLang="bg-BG" sz="1800" dirty="0" smtClean="0"/>
              <a:t>Период на </a:t>
            </a:r>
            <a:r>
              <a:rPr lang="ru-RU" altLang="bg-BG" sz="1800" dirty="0" err="1" smtClean="0"/>
              <a:t>изпълнение</a:t>
            </a:r>
            <a:r>
              <a:rPr lang="ru-RU" altLang="bg-BG" sz="1800" dirty="0" smtClean="0"/>
              <a:t> – 2011-2012 г. – 16 </a:t>
            </a:r>
            <a:r>
              <a:rPr lang="ru-RU" altLang="bg-BG" sz="1800" dirty="0" err="1" smtClean="0"/>
              <a:t>месеца</a:t>
            </a:r>
            <a:endParaRPr lang="ru-RU" altLang="bg-BG" sz="1800" dirty="0" smtClean="0"/>
          </a:p>
          <a:p>
            <a:pPr eaLnBrk="1" hangingPunct="1"/>
            <a:r>
              <a:rPr lang="ru-RU" altLang="bg-BG" sz="1800" dirty="0" err="1" smtClean="0"/>
              <a:t>Стойност</a:t>
            </a:r>
            <a:r>
              <a:rPr lang="ru-RU" altLang="bg-BG" sz="1800" dirty="0" smtClean="0"/>
              <a:t> на проекта – 1 312 525,00 </a:t>
            </a:r>
            <a:r>
              <a:rPr lang="ru-RU" altLang="bg-BG" sz="1800" dirty="0" err="1" smtClean="0"/>
              <a:t>лв</a:t>
            </a:r>
            <a:r>
              <a:rPr lang="ru-RU" altLang="bg-BG" sz="1800" dirty="0" smtClean="0"/>
              <a:t>.</a:t>
            </a:r>
            <a:endParaRPr lang="bg-BG" altLang="bg-BG" sz="1800" dirty="0" smtClean="0"/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760" y="152400"/>
            <a:ext cx="3938587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1468</TotalTime>
  <Words>623</Words>
  <Application>Microsoft Office PowerPoint</Application>
  <PresentationFormat>Презентация на цял екран (4:3)</PresentationFormat>
  <Paragraphs>166</Paragraphs>
  <Slides>50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50</vt:i4>
      </vt:variant>
    </vt:vector>
  </HeadingPairs>
  <TitlesOfParts>
    <vt:vector size="51" baseType="lpstr">
      <vt:lpstr>Concourse</vt:lpstr>
      <vt:lpstr>ОБЩИНА ПЕРНИК</vt:lpstr>
      <vt:lpstr>В Община Перник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ОПЕРАТИВНА ПРОГРАМА  “ОКОЛНА СРЕДА 2007 – 2013 г.” </vt:lpstr>
      <vt:lpstr>Презентация на PowerPoint</vt:lpstr>
      <vt:lpstr>ОПЕРАТИВНА ПРОГРАМА  “ОКОЛНА СРЕДА 2007 – 2013 г.” </vt:lpstr>
      <vt:lpstr>Презентация на PowerPoint</vt:lpstr>
      <vt:lpstr>Презентация на PowerPoint</vt:lpstr>
      <vt:lpstr>Презентация на PowerPoint</vt:lpstr>
      <vt:lpstr>Стойност на инвестиционната програма  по инвестиционни приоритети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ТINKA</dc:creator>
  <cp:lastModifiedBy>Tinka</cp:lastModifiedBy>
  <cp:revision>309</cp:revision>
  <cp:lastPrinted>2017-10-23T05:21:20Z</cp:lastPrinted>
  <dcterms:created xsi:type="dcterms:W3CDTF">1601-01-01T00:00:00Z</dcterms:created>
  <dcterms:modified xsi:type="dcterms:W3CDTF">2017-10-23T05:31:45Z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